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0"/>
  </p:notesMasterIdLst>
  <p:sldIdLst>
    <p:sldId id="256" r:id="rId2"/>
    <p:sldId id="452" r:id="rId3"/>
    <p:sldId id="594" r:id="rId4"/>
    <p:sldId id="508" r:id="rId5"/>
    <p:sldId id="441" r:id="rId6"/>
    <p:sldId id="510" r:id="rId7"/>
    <p:sldId id="509" r:id="rId8"/>
    <p:sldId id="454" r:id="rId9"/>
    <p:sldId id="556" r:id="rId10"/>
    <p:sldId id="455" r:id="rId11"/>
    <p:sldId id="453" r:id="rId12"/>
    <p:sldId id="457" r:id="rId13"/>
    <p:sldId id="431" r:id="rId14"/>
    <p:sldId id="442" r:id="rId15"/>
    <p:sldId id="585" r:id="rId16"/>
    <p:sldId id="586" r:id="rId17"/>
    <p:sldId id="587" r:id="rId18"/>
    <p:sldId id="593" r:id="rId19"/>
    <p:sldId id="512" r:id="rId20"/>
    <p:sldId id="513" r:id="rId21"/>
    <p:sldId id="590" r:id="rId22"/>
    <p:sldId id="591" r:id="rId23"/>
    <p:sldId id="592" r:id="rId24"/>
    <p:sldId id="519" r:id="rId25"/>
    <p:sldId id="520" r:id="rId26"/>
    <p:sldId id="541" r:id="rId27"/>
    <p:sldId id="521" r:id="rId28"/>
    <p:sldId id="527" r:id="rId29"/>
    <p:sldId id="557" r:id="rId30"/>
    <p:sldId id="529" r:id="rId31"/>
    <p:sldId id="559" r:id="rId32"/>
    <p:sldId id="558" r:id="rId33"/>
    <p:sldId id="574" r:id="rId34"/>
    <p:sldId id="553" r:id="rId35"/>
    <p:sldId id="552" r:id="rId36"/>
    <p:sldId id="554" r:id="rId37"/>
    <p:sldId id="542" r:id="rId38"/>
    <p:sldId id="551" r:id="rId39"/>
    <p:sldId id="543" r:id="rId40"/>
    <p:sldId id="538" r:id="rId41"/>
    <p:sldId id="544" r:id="rId42"/>
    <p:sldId id="560" r:id="rId43"/>
    <p:sldId id="546" r:id="rId44"/>
    <p:sldId id="549" r:id="rId45"/>
    <p:sldId id="548" r:id="rId46"/>
    <p:sldId id="443" r:id="rId47"/>
    <p:sldId id="562" r:id="rId48"/>
    <p:sldId id="561" r:id="rId49"/>
    <p:sldId id="435" r:id="rId50"/>
    <p:sldId id="433" r:id="rId51"/>
    <p:sldId id="563" r:id="rId52"/>
    <p:sldId id="565" r:id="rId53"/>
    <p:sldId id="566" r:id="rId54"/>
    <p:sldId id="422" r:id="rId55"/>
    <p:sldId id="406" r:id="rId56"/>
    <p:sldId id="407" r:id="rId57"/>
    <p:sldId id="408" r:id="rId58"/>
    <p:sldId id="409" r:id="rId59"/>
    <p:sldId id="277" r:id="rId60"/>
    <p:sldId id="498" r:id="rId61"/>
    <p:sldId id="588" r:id="rId62"/>
    <p:sldId id="499" r:id="rId63"/>
    <p:sldId id="466" r:id="rId64"/>
    <p:sldId id="305" r:id="rId65"/>
    <p:sldId id="572" r:id="rId66"/>
    <p:sldId id="468" r:id="rId67"/>
    <p:sldId id="470" r:id="rId68"/>
    <p:sldId id="472" r:id="rId69"/>
    <p:sldId id="469" r:id="rId70"/>
    <p:sldId id="478" r:id="rId71"/>
    <p:sldId id="473" r:id="rId72"/>
    <p:sldId id="479" r:id="rId73"/>
    <p:sldId id="474" r:id="rId74"/>
    <p:sldId id="475" r:id="rId75"/>
    <p:sldId id="573" r:id="rId76"/>
    <p:sldId id="303" r:id="rId77"/>
    <p:sldId id="576" r:id="rId78"/>
    <p:sldId id="577" r:id="rId79"/>
    <p:sldId id="578" r:id="rId80"/>
    <p:sldId id="579" r:id="rId81"/>
    <p:sldId id="580" r:id="rId82"/>
    <p:sldId id="581" r:id="rId83"/>
    <p:sldId id="582" r:id="rId84"/>
    <p:sldId id="575" r:id="rId85"/>
    <p:sldId id="480" r:id="rId86"/>
    <p:sldId id="481" r:id="rId87"/>
    <p:sldId id="482" r:id="rId88"/>
    <p:sldId id="571" r:id="rId89"/>
    <p:sldId id="483" r:id="rId90"/>
    <p:sldId id="484" r:id="rId91"/>
    <p:sldId id="493" r:id="rId92"/>
    <p:sldId id="494" r:id="rId93"/>
    <p:sldId id="415" r:id="rId94"/>
    <p:sldId id="492" r:id="rId95"/>
    <p:sldId id="462" r:id="rId96"/>
    <p:sldId id="583" r:id="rId97"/>
    <p:sldId id="584" r:id="rId98"/>
    <p:sldId id="312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viewProps" Target="view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20CD-A6E0-4EC5-91BE-F41FB796882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219A-A527-419C-9437-69D289C70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7847-154E-4CAE-A593-A63D4239B324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76A8-643D-4028-B46B-0502C7E5471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B328-BCA2-499D-90C2-AF392C26F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hyperlink" Target="https://link.springer.com/chapter/10.1007/978-3-031-17311-0_3/figures/4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hyperlink" Target="https://link.springer.com/chapter/10.1007/978-3-031-17311-0_3/figures/4" TargetMode="Externa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hyperlink" Target="https://link.springer.com/chapter/10.1007/978-3-031-17311-0_3/figures/7" TargetMode="Externa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hyperlink" Target="https://link.springer.com/chapter/10.1007/978-3-031-17311-0_3/figures/8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hyperlink" Target="https://link.springer.com/chapter/10.1007/978-3-031-17311-0_3/figures/3" TargetMode="External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6809936" cy="2286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Development of great vessels and their anomalies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3714752"/>
            <a:ext cx="48768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Presenter: Dr. </a:t>
            </a:r>
            <a:r>
              <a:rPr lang="en-US" sz="2400" dirty="0" err="1"/>
              <a:t>Monisha</a:t>
            </a:r>
            <a:r>
              <a:rPr lang="en-US" sz="2400" dirty="0"/>
              <a:t> </a:t>
            </a:r>
            <a:r>
              <a:rPr lang="en-US" sz="2400" dirty="0" err="1"/>
              <a:t>D’souza</a:t>
            </a:r>
            <a:endParaRPr lang="en-US" sz="2400" dirty="0"/>
          </a:p>
          <a:p>
            <a:r>
              <a:rPr lang="en-US" sz="2800" dirty="0"/>
              <a:t>Chair Person: Dr Dolly Mathew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ersonal\Downloads\Telegram Desktop\photo_2021-02-28_18-35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501122" cy="419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Conotruncal</a:t>
            </a:r>
            <a:r>
              <a:rPr lang="en-US" dirty="0"/>
              <a:t>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2860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As </a:t>
            </a:r>
            <a:r>
              <a:rPr lang="en-US" dirty="0" err="1"/>
              <a:t>cono-truncus</a:t>
            </a:r>
            <a:r>
              <a:rPr lang="en-US" dirty="0"/>
              <a:t> elongates cells are added from secondary heart field.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Neural Crest cells contributes to </a:t>
            </a:r>
            <a:r>
              <a:rPr lang="en-US" dirty="0" err="1"/>
              <a:t>endocardial</a:t>
            </a:r>
            <a:r>
              <a:rPr lang="en-US" dirty="0"/>
              <a:t> cushion formation, </a:t>
            </a:r>
            <a:r>
              <a:rPr lang="en-US" dirty="0" err="1"/>
              <a:t>semilunar</a:t>
            </a:r>
            <a:r>
              <a:rPr lang="en-US" dirty="0"/>
              <a:t> valves and controls cell production and lengthening of outflow region </a:t>
            </a:r>
          </a:p>
        </p:txBody>
      </p:sp>
      <p:pic>
        <p:nvPicPr>
          <p:cNvPr id="1026" name="Picture 2" descr="D:\Cardiology\Academics\Presentation\Embryology\pictures\photo_2021-02-28_18-30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0438"/>
            <a:ext cx="79248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707236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dirty="0"/>
              <a:t>This lengthening is needed for formation of RV, the outflow tracts and for looping </a:t>
            </a:r>
          </a:p>
          <a:p>
            <a:endParaRPr lang="en-US" dirty="0"/>
          </a:p>
          <a:p>
            <a:r>
              <a:rPr lang="en-US" dirty="0"/>
              <a:t>For proliferation following cell types are needed: </a:t>
            </a:r>
          </a:p>
          <a:p>
            <a:pPr lvl="1"/>
            <a:r>
              <a:rPr lang="en-US" sz="3200" dirty="0"/>
              <a:t>Secondary heart field </a:t>
            </a:r>
          </a:p>
          <a:p>
            <a:pPr lvl="1"/>
            <a:r>
              <a:rPr lang="en-US" sz="3200" dirty="0"/>
              <a:t>Neural crest cells</a:t>
            </a:r>
          </a:p>
          <a:p>
            <a:pPr lvl="1"/>
            <a:r>
              <a:rPr lang="en-US" sz="3200" dirty="0"/>
              <a:t>Myocardium </a:t>
            </a:r>
          </a:p>
          <a:p>
            <a:pPr lvl="1"/>
            <a:r>
              <a:rPr lang="en-US" sz="3200" dirty="0" err="1"/>
              <a:t>Endocardium</a:t>
            </a:r>
            <a:r>
              <a:rPr lang="en-US" sz="3200" dirty="0"/>
              <a:t> </a:t>
            </a:r>
          </a:p>
          <a:p>
            <a:pPr lvl="1"/>
            <a:endParaRPr lang="en-US" sz="24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IN" sz="2400" b="1" i="1" dirty="0"/>
              <a:t>First Looping- </a:t>
            </a:r>
            <a:r>
              <a:rPr lang="en-IN" sz="2400" dirty="0"/>
              <a:t>The rightward looping of heart (C-shaped heart tube) </a:t>
            </a:r>
            <a:br>
              <a:rPr lang="en-IN" sz="2400" dirty="0"/>
            </a:br>
            <a:endParaRPr lang="en-IN" dirty="0"/>
          </a:p>
        </p:txBody>
      </p:sp>
      <p:pic>
        <p:nvPicPr>
          <p:cNvPr id="4" name="Content Placeholder 3" descr="Three diagrams depict the growth of the heart through pericardial activity. The bulbus cordis and ventricle parts were highlighted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7" y="2091531"/>
            <a:ext cx="6524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looping: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Myocardial cells from outflow and inflow portions-  elongate </a:t>
            </a:r>
            <a:r>
              <a:rPr lang="en-IN" dirty="0" err="1"/>
              <a:t>truncus</a:t>
            </a:r>
            <a:r>
              <a:rPr lang="en-IN" dirty="0"/>
              <a:t> and </a:t>
            </a:r>
            <a:r>
              <a:rPr lang="en-IN" dirty="0" err="1"/>
              <a:t>conus</a:t>
            </a:r>
            <a:r>
              <a:rPr lang="en-IN" dirty="0"/>
              <a:t> [</a:t>
            </a:r>
            <a:r>
              <a:rPr lang="en-IN" dirty="0" err="1"/>
              <a:t>dorso</a:t>
            </a:r>
            <a:r>
              <a:rPr lang="en-IN" dirty="0"/>
              <a:t>-caudal direction] </a:t>
            </a:r>
          </a:p>
          <a:p>
            <a:endParaRPr lang="en-IN" dirty="0"/>
          </a:p>
          <a:p>
            <a:r>
              <a:rPr lang="en-IN" dirty="0"/>
              <a:t>Primitive atrium and AV canal move in </a:t>
            </a:r>
            <a:r>
              <a:rPr lang="en-IN" dirty="0" err="1"/>
              <a:t>dorsocranial</a:t>
            </a:r>
            <a:r>
              <a:rPr lang="en-IN" dirty="0"/>
              <a:t> direction behind ventricular regions.</a:t>
            </a:r>
          </a:p>
          <a:p>
            <a:pPr>
              <a:buNone/>
            </a:pPr>
            <a:r>
              <a:rPr lang="en-IN" dirty="0"/>
              <a:t> </a:t>
            </a:r>
          </a:p>
          <a:p>
            <a:r>
              <a:rPr lang="en-IN" dirty="0"/>
              <a:t>The primitive left and right ventricles- transversally oriented </a:t>
            </a:r>
          </a:p>
          <a:p>
            <a:pPr>
              <a:buNone/>
            </a:pPr>
            <a:endParaRPr lang="en-IN" i="1" dirty="0"/>
          </a:p>
          <a:p>
            <a:r>
              <a:rPr lang="en-IN" dirty="0"/>
              <a:t>Venous pole moves </a:t>
            </a:r>
            <a:r>
              <a:rPr lang="en-IN" dirty="0" err="1"/>
              <a:t>anteriorly</a:t>
            </a:r>
            <a:r>
              <a:rPr lang="en-IN" dirty="0"/>
              <a:t> and dorsally- inflow and outflow regions become evident.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janat00217-0048 developemnt part.pdf - Adobe Reader 10-04-2024 23_47_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323" y="1600200"/>
            <a:ext cx="312135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janat00217-0048 developemnt part.pdf - Adobe Reader 10-04-2024 23_47_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724" y="1600200"/>
            <a:ext cx="4092551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janat00217-0048 developemnt part.pdf - Adobe Reader 10-04-2024 23_47_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437" y="1600200"/>
            <a:ext cx="352912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hree diagrams depict the growth of the heart through pericardial activity. The bulbus cordis and ventricle parts were highlighted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7" y="2091531"/>
            <a:ext cx="6524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Cardiac Neural Crest 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A </a:t>
            </a:r>
            <a:r>
              <a:rPr lang="en-IN" dirty="0" err="1"/>
              <a:t>subregion</a:t>
            </a:r>
            <a:r>
              <a:rPr lang="en-IN" dirty="0"/>
              <a:t> of the cranial neural crest cells from </a:t>
            </a:r>
            <a:r>
              <a:rPr lang="en-IN" dirty="0" err="1"/>
              <a:t>midotic</a:t>
            </a:r>
            <a:r>
              <a:rPr lang="en-IN" dirty="0"/>
              <a:t> </a:t>
            </a:r>
            <a:r>
              <a:rPr lang="en-IN" dirty="0" err="1"/>
              <a:t>placode</a:t>
            </a:r>
            <a:r>
              <a:rPr lang="en-IN" dirty="0"/>
              <a:t> level to third </a:t>
            </a:r>
            <a:r>
              <a:rPr lang="en-IN" dirty="0" err="1"/>
              <a:t>somite</a:t>
            </a:r>
            <a:r>
              <a:rPr lang="en-IN" dirty="0"/>
              <a:t>-cardiac neural crests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They migrate to third, fourth, and sixth pairs of pharyngeal arches and into the heart</a:t>
            </a:r>
          </a:p>
          <a:p>
            <a:endParaRPr lang="en-IN" dirty="0"/>
          </a:p>
          <a:p>
            <a:r>
              <a:rPr lang="en-IN" dirty="0"/>
              <a:t>Growth factors signals- </a:t>
            </a:r>
            <a:r>
              <a:rPr lang="en-IN" dirty="0" err="1"/>
              <a:t>Wnt-signaling</a:t>
            </a:r>
            <a:r>
              <a:rPr lang="en-IN" dirty="0"/>
              <a:t> molecules, FGFs, BMPs, and retinoic acid are required for neural crest induction - </a:t>
            </a:r>
            <a:r>
              <a:rPr lang="en-US" dirty="0"/>
              <a:t>NKx2.5 and Gata4 transcription factors- induces local primary myocardial Bmp2 factor</a:t>
            </a:r>
          </a:p>
          <a:p>
            <a:endParaRPr lang="en-IN" dirty="0"/>
          </a:p>
          <a:p>
            <a:pPr>
              <a:buNone/>
            </a:pPr>
            <a:r>
              <a:rPr lang="en-US" dirty="0"/>
              <a:t>* [fibroblast growth factor, bone morphogenetic protein, Hedgehog, and retinoic acid]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</a:t>
            </a:r>
          </a:p>
        </p:txBody>
      </p:sp>
      <p:pic>
        <p:nvPicPr>
          <p:cNvPr id="4" name="Content Placeholder 3" descr="photo_2021-02-28_18-24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3227" y="1676400"/>
            <a:ext cx="5197888" cy="2971800"/>
          </a:xfr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Primitive cardiac tube Bulboventricular tube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Straight heart tube is formed by ventral midline fusion of myocardial and endothelial cells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They differentiate into </a:t>
            </a:r>
            <a:r>
              <a:rPr lang="en-IN" dirty="0" err="1"/>
              <a:t>mesenchymal</a:t>
            </a:r>
            <a:r>
              <a:rPr lang="en-IN" dirty="0"/>
              <a:t> and smooth muscle cells- contribute to:</a:t>
            </a:r>
          </a:p>
          <a:p>
            <a:endParaRPr lang="en-IN" dirty="0"/>
          </a:p>
          <a:p>
            <a:pPr>
              <a:buFontTx/>
              <a:buChar char="-"/>
            </a:pPr>
            <a:r>
              <a:rPr lang="en-IN" dirty="0"/>
              <a:t>the </a:t>
            </a:r>
            <a:r>
              <a:rPr lang="en-IN" dirty="0" err="1"/>
              <a:t>septation</a:t>
            </a:r>
            <a:r>
              <a:rPr lang="en-IN" dirty="0"/>
              <a:t> of the outflow tract</a:t>
            </a:r>
          </a:p>
          <a:p>
            <a:pPr>
              <a:buFontTx/>
              <a:buChar char="-"/>
            </a:pPr>
            <a:r>
              <a:rPr lang="en-IN" dirty="0"/>
              <a:t>formation of separate walls of the </a:t>
            </a:r>
            <a:r>
              <a:rPr lang="en-IN" dirty="0" err="1"/>
              <a:t>intrapericardial</a:t>
            </a:r>
            <a:r>
              <a:rPr lang="en-IN" dirty="0"/>
              <a:t> arterial trunks, </a:t>
            </a:r>
          </a:p>
          <a:p>
            <a:pPr>
              <a:buFontTx/>
              <a:buChar char="-"/>
            </a:pPr>
            <a:r>
              <a:rPr lang="en-IN" dirty="0"/>
              <a:t>develop into cardiac parasympathetic ganglia of the heart.</a:t>
            </a:r>
          </a:p>
          <a:p>
            <a:pPr>
              <a:buFontTx/>
              <a:buChar char="-"/>
            </a:pPr>
            <a:r>
              <a:rPr lang="en-IN" dirty="0"/>
              <a:t>support the </a:t>
            </a:r>
            <a:r>
              <a:rPr lang="en-IN" dirty="0" err="1"/>
              <a:t>the</a:t>
            </a:r>
            <a:r>
              <a:rPr lang="en-IN" dirty="0"/>
              <a:t> caudal pharyngeal arches and aortic arch arteries. </a:t>
            </a:r>
          </a:p>
          <a:p>
            <a:pPr>
              <a:buFontTx/>
              <a:buChar char="-"/>
            </a:pPr>
            <a:r>
              <a:rPr lang="en-IN" dirty="0"/>
              <a:t>arterial valve leaflets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oss_&amp;_Adams_Heart_Disease_in_infants,_Children,_and_Adolescents.pdf - Adobe Reader 30-03-2024 20_13_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82" y="1857364"/>
            <a:ext cx="8176308" cy="428628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oss_&amp;_Adams_Heart_Disease_in_infants,_Children,_and_Adolescents.pdf - Adobe Reader 30-03-2024 20_05_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094078" cy="407196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oss_&amp;_Adams_Heart_Disease_in_infants,_Children,_and_Adolescents.pdf - Adobe Reader 30-03-2024 20_01_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64" y="298530"/>
            <a:ext cx="7025408" cy="582763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Conotruncus</a:t>
            </a:r>
            <a:r>
              <a:rPr lang="en-US" dirty="0"/>
              <a:t> and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: border between meta </a:t>
            </a:r>
            <a:r>
              <a:rPr lang="en-US" dirty="0" err="1"/>
              <a:t>ampulla</a:t>
            </a:r>
            <a:r>
              <a:rPr lang="en-US" dirty="0"/>
              <a:t> and </a:t>
            </a:r>
            <a:r>
              <a:rPr lang="en-US" dirty="0" err="1"/>
              <a:t>conus</a:t>
            </a:r>
            <a:r>
              <a:rPr lang="en-US" dirty="0"/>
              <a:t>. It forms the </a:t>
            </a:r>
            <a:r>
              <a:rPr lang="en-US" dirty="0" err="1"/>
              <a:t>conoventricular</a:t>
            </a:r>
            <a:r>
              <a:rPr lang="en-US" dirty="0"/>
              <a:t> junction.</a:t>
            </a:r>
          </a:p>
          <a:p>
            <a:endParaRPr lang="en-US" dirty="0"/>
          </a:p>
          <a:p>
            <a:r>
              <a:rPr lang="en-US" dirty="0"/>
              <a:t>On the right the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forms transition from </a:t>
            </a:r>
            <a:r>
              <a:rPr lang="en-US" dirty="0" err="1"/>
              <a:t>trabeculated</a:t>
            </a:r>
            <a:r>
              <a:rPr lang="en-US" dirty="0"/>
              <a:t> ventricular </a:t>
            </a:r>
            <a:r>
              <a:rPr lang="en-US" dirty="0" err="1"/>
              <a:t>endocardium</a:t>
            </a:r>
            <a:r>
              <a:rPr lang="en-US" dirty="0"/>
              <a:t> to the smooth </a:t>
            </a:r>
            <a:r>
              <a:rPr lang="en-US" dirty="0" err="1"/>
              <a:t>conal</a:t>
            </a:r>
            <a:r>
              <a:rPr lang="en-US" dirty="0"/>
              <a:t> </a:t>
            </a:r>
            <a:r>
              <a:rPr lang="en-US" dirty="0" err="1"/>
              <a:t>endocardium</a:t>
            </a:r>
            <a:r>
              <a:rPr lang="en-US" dirty="0"/>
              <a:t> (RV).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On the left the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is the lower edge of </a:t>
            </a:r>
            <a:r>
              <a:rPr lang="en-US" dirty="0" err="1"/>
              <a:t>conoventricular</a:t>
            </a:r>
            <a:r>
              <a:rPr lang="en-US" dirty="0"/>
              <a:t> flange (LV).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or rotation of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shifts toward the left to cephalically and override the IVF. This critical process provides the </a:t>
            </a:r>
            <a:r>
              <a:rPr lang="en-US" dirty="0" err="1"/>
              <a:t>conus</a:t>
            </a:r>
            <a:r>
              <a:rPr lang="en-US" dirty="0"/>
              <a:t> with an access to the left ventricle.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3495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Rotation of </a:t>
            </a:r>
            <a:r>
              <a:rPr lang="en-US" u="sng" dirty="0" err="1"/>
              <a:t>conotruncus</a:t>
            </a:r>
            <a:r>
              <a:rPr lang="en-US" u="sng" dirty="0"/>
              <a:t>- 2 stages: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Stage1 – Inversion of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at same time of looping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Stage 2- Rotation of </a:t>
            </a:r>
            <a:r>
              <a:rPr lang="en-US" dirty="0" err="1"/>
              <a:t>truncus</a:t>
            </a:r>
            <a:r>
              <a:rPr lang="en-US" dirty="0"/>
              <a:t> which occurs after the formation of septum </a:t>
            </a:r>
            <a:r>
              <a:rPr lang="en-US" dirty="0" err="1"/>
              <a:t>aorto-pulmonale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i="1" dirty="0"/>
              <a:t>Significance: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Ostium</a:t>
            </a:r>
            <a:r>
              <a:rPr lang="en-US" dirty="0"/>
              <a:t> bulbar rotation causes the anatomic concordance between the left ventricle and the proximal aortic </a:t>
            </a:r>
            <a:r>
              <a:rPr lang="en-US" dirty="0" err="1"/>
              <a:t>conus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Truncal</a:t>
            </a:r>
            <a:r>
              <a:rPr lang="en-US" dirty="0"/>
              <a:t> torsion in similar manner and bring the </a:t>
            </a:r>
            <a:r>
              <a:rPr lang="en-US" dirty="0" err="1"/>
              <a:t>semilunar</a:t>
            </a:r>
            <a:r>
              <a:rPr lang="en-US" dirty="0"/>
              <a:t> valves to the same sides as their proximal </a:t>
            </a:r>
            <a:r>
              <a:rPr lang="en-US" dirty="0" err="1"/>
              <a:t>conuses</a:t>
            </a:r>
            <a:r>
              <a:rPr lang="en-US" dirty="0"/>
              <a:t> and unwinding the spiral course of the </a:t>
            </a:r>
            <a:r>
              <a:rPr lang="en-US" dirty="0" err="1"/>
              <a:t>conotruncal</a:t>
            </a:r>
            <a:r>
              <a:rPr lang="en-US" dirty="0"/>
              <a:t> ridges.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DEVELOPMENT OF THE TRUNCUS</a:t>
            </a:r>
            <a:br>
              <a:rPr lang="en-IN" b="1" dirty="0"/>
            </a:br>
            <a:r>
              <a:rPr lang="en-IN" b="1" dirty="0"/>
              <a:t>SWELLINGS AND CONUS 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julian cardio\conotruncal development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71612"/>
            <a:ext cx="7619999" cy="467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Two </a:t>
            </a:r>
            <a:r>
              <a:rPr lang="en-IN" dirty="0" err="1"/>
              <a:t>truncus</a:t>
            </a:r>
            <a:r>
              <a:rPr lang="en-IN" dirty="0"/>
              <a:t> swellings are formed- proliferation of </a:t>
            </a:r>
            <a:r>
              <a:rPr lang="en-IN" dirty="0" err="1"/>
              <a:t>mesenchymal</a:t>
            </a:r>
            <a:r>
              <a:rPr lang="en-IN" dirty="0"/>
              <a:t> cells.</a:t>
            </a:r>
          </a:p>
          <a:p>
            <a:endParaRPr lang="en-IN" dirty="0"/>
          </a:p>
          <a:p>
            <a:r>
              <a:rPr lang="en-IN" dirty="0"/>
              <a:t>They grow and twist along the inner wall of the </a:t>
            </a:r>
            <a:r>
              <a:rPr lang="en-IN" dirty="0" err="1"/>
              <a:t>truncus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They are the </a:t>
            </a:r>
            <a:r>
              <a:rPr lang="en-IN" dirty="0" err="1"/>
              <a:t>sinistro</a:t>
            </a:r>
            <a:r>
              <a:rPr lang="en-IN" dirty="0"/>
              <a:t>-inferior </a:t>
            </a:r>
            <a:r>
              <a:rPr lang="en-IN" dirty="0" err="1"/>
              <a:t>truncus</a:t>
            </a:r>
            <a:r>
              <a:rPr lang="en-IN" dirty="0"/>
              <a:t> swelling and </a:t>
            </a:r>
            <a:r>
              <a:rPr lang="en-IN" dirty="0" err="1"/>
              <a:t>dextro</a:t>
            </a:r>
            <a:r>
              <a:rPr lang="en-IN" dirty="0"/>
              <a:t>-superior </a:t>
            </a:r>
            <a:r>
              <a:rPr lang="en-IN" dirty="0" err="1"/>
              <a:t>truncus</a:t>
            </a:r>
            <a:r>
              <a:rPr lang="en-IN" dirty="0"/>
              <a:t> swelling.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SI </a:t>
            </a:r>
            <a:r>
              <a:rPr lang="en-IN" dirty="0" err="1"/>
              <a:t>truncus</a:t>
            </a:r>
            <a:r>
              <a:rPr lang="en-IN" dirty="0"/>
              <a:t> swelling joins the </a:t>
            </a:r>
            <a:r>
              <a:rPr lang="en-IN" dirty="0" err="1"/>
              <a:t>sinistroventral</a:t>
            </a:r>
            <a:r>
              <a:rPr lang="en-IN" dirty="0"/>
              <a:t> </a:t>
            </a:r>
            <a:r>
              <a:rPr lang="en-IN" dirty="0" err="1"/>
              <a:t>conus</a:t>
            </a:r>
            <a:r>
              <a:rPr lang="en-IN" dirty="0"/>
              <a:t> ridge, grows towards the lower left margin of the orifice of the sixth aortic arch artery (along floor of </a:t>
            </a:r>
            <a:r>
              <a:rPr lang="en-IN" dirty="0" err="1"/>
              <a:t>truncus</a:t>
            </a:r>
            <a:r>
              <a:rPr lang="en-IN" dirty="0"/>
              <a:t> cavity).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The DS </a:t>
            </a:r>
            <a:r>
              <a:rPr lang="en-IN" dirty="0" err="1"/>
              <a:t>truncus</a:t>
            </a:r>
            <a:r>
              <a:rPr lang="en-IN" dirty="0"/>
              <a:t> swelling joins the developing </a:t>
            </a:r>
            <a:r>
              <a:rPr lang="en-IN" dirty="0" err="1"/>
              <a:t>dextro</a:t>
            </a:r>
            <a:r>
              <a:rPr lang="en-IN" dirty="0"/>
              <a:t>-dorsal </a:t>
            </a:r>
            <a:r>
              <a:rPr lang="en-IN" dirty="0" err="1"/>
              <a:t>conus</a:t>
            </a:r>
            <a:r>
              <a:rPr lang="en-IN" dirty="0"/>
              <a:t> ridge- grows towards the upper right margin of the orifice of the sixth aortic arch artery (along the roof of the </a:t>
            </a:r>
            <a:r>
              <a:rPr lang="en-IN" dirty="0" err="1"/>
              <a:t>truncus</a:t>
            </a:r>
            <a:r>
              <a:rPr lang="en-IN" dirty="0"/>
              <a:t> cavity)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oss_&amp;_Adams_Heart_Disease_in_infants,_Children,_and_Adolescents.pdf - Adobe Reader 30-03-2024 19_50_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6817"/>
            <a:ext cx="8229600" cy="413272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The distal part of these </a:t>
            </a:r>
            <a:r>
              <a:rPr lang="en-IN" dirty="0" err="1"/>
              <a:t>truncus</a:t>
            </a:r>
            <a:r>
              <a:rPr lang="en-IN" dirty="0"/>
              <a:t> swellings (TS) twist on each other at the </a:t>
            </a:r>
            <a:r>
              <a:rPr lang="en-IN" dirty="0" err="1"/>
              <a:t>trunco-conal</a:t>
            </a:r>
            <a:r>
              <a:rPr lang="en-IN" dirty="0"/>
              <a:t> curvature. </a:t>
            </a:r>
          </a:p>
          <a:p>
            <a:endParaRPr lang="en-IN" dirty="0"/>
          </a:p>
          <a:p>
            <a:r>
              <a:rPr lang="en-IN" dirty="0"/>
              <a:t>Now the </a:t>
            </a:r>
            <a:r>
              <a:rPr lang="en-IN" dirty="0" err="1"/>
              <a:t>dextro</a:t>
            </a:r>
            <a:r>
              <a:rPr lang="en-IN" dirty="0"/>
              <a:t>-superior TS comes opposite to the </a:t>
            </a:r>
            <a:r>
              <a:rPr lang="en-IN" dirty="0" err="1"/>
              <a:t>cranioventral</a:t>
            </a:r>
            <a:r>
              <a:rPr lang="en-IN" dirty="0"/>
              <a:t> part of the </a:t>
            </a:r>
            <a:r>
              <a:rPr lang="en-IN" dirty="0" err="1"/>
              <a:t>sinistro-inferiorTS</a:t>
            </a:r>
            <a:r>
              <a:rPr lang="en-IN" dirty="0"/>
              <a:t>. </a:t>
            </a:r>
          </a:p>
          <a:p>
            <a:endParaRPr lang="en-IN" dirty="0"/>
          </a:p>
          <a:p>
            <a:r>
              <a:rPr lang="en-IN" dirty="0"/>
              <a:t>Pulmonary trunk becomes continuous with right ventricle outflow tract (</a:t>
            </a:r>
            <a:r>
              <a:rPr lang="en-IN" dirty="0" err="1"/>
              <a:t>crista</a:t>
            </a:r>
            <a:r>
              <a:rPr lang="en-IN" dirty="0"/>
              <a:t> </a:t>
            </a:r>
            <a:r>
              <a:rPr lang="en-IN" dirty="0" err="1"/>
              <a:t>supraventicularis</a:t>
            </a:r>
            <a:r>
              <a:rPr lang="en-IN" dirty="0"/>
              <a:t>). </a:t>
            </a:r>
          </a:p>
          <a:p>
            <a:endParaRPr lang="en-IN" dirty="0"/>
          </a:p>
          <a:p>
            <a:r>
              <a:rPr lang="en-IN" dirty="0"/>
              <a:t>The </a:t>
            </a:r>
            <a:r>
              <a:rPr lang="en-IN" dirty="0" err="1"/>
              <a:t>sinistro</a:t>
            </a:r>
            <a:r>
              <a:rPr lang="en-IN" dirty="0"/>
              <a:t>-inferior TS becomes aligned with the superior </a:t>
            </a:r>
            <a:r>
              <a:rPr lang="en-IN" dirty="0" err="1"/>
              <a:t>atrioventricular</a:t>
            </a:r>
            <a:r>
              <a:rPr lang="en-IN" dirty="0"/>
              <a:t> </a:t>
            </a:r>
            <a:r>
              <a:rPr lang="en-IN" dirty="0" err="1"/>
              <a:t>endocardial</a:t>
            </a:r>
            <a:r>
              <a:rPr lang="en-IN" dirty="0"/>
              <a:t> cushion, that connects the ascending aorta to the left ventricle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Truncal septum</a:t>
            </a:r>
          </a:p>
        </p:txBody>
      </p:sp>
      <p:pic>
        <p:nvPicPr>
          <p:cNvPr id="3074" name="Picture 2" descr="D:\Cardiology\Academics\Presentation\Embryology\pictures\photo_2021-02-28_19-10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37097" cy="4525963"/>
          </a:xfrm>
          <a:prstGeom prst="rect">
            <a:avLst/>
          </a:prstGeom>
          <a:noFill/>
        </p:spPr>
      </p:pic>
      <p:pic>
        <p:nvPicPr>
          <p:cNvPr id="3075" name="Picture 3" descr="D:\Cardiology\Academics\Presentation\Embryology\pictures\photo_2021-02-28_19-13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509" y="1905000"/>
            <a:ext cx="435824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pulmonary trunk orifice retains its position, while the aorta (</a:t>
            </a:r>
            <a:r>
              <a:rPr lang="en-IN" dirty="0" err="1"/>
              <a:t>dextro</a:t>
            </a:r>
            <a:r>
              <a:rPr lang="en-IN" dirty="0"/>
              <a:t> dorsal location) moves vertically towards the left ventricle side.</a:t>
            </a:r>
          </a:p>
          <a:p>
            <a:endParaRPr lang="en-IN" dirty="0"/>
          </a:p>
          <a:p>
            <a:r>
              <a:rPr lang="en-IN" dirty="0"/>
              <a:t>The proximal </a:t>
            </a:r>
            <a:r>
              <a:rPr lang="en-IN" dirty="0" err="1"/>
              <a:t>truncus</a:t>
            </a:r>
            <a:r>
              <a:rPr lang="en-IN" dirty="0"/>
              <a:t> swellings are differentiated into </a:t>
            </a:r>
            <a:r>
              <a:rPr lang="en-IN" dirty="0" err="1"/>
              <a:t>valvular</a:t>
            </a:r>
            <a:r>
              <a:rPr lang="en-IN" dirty="0"/>
              <a:t> tissue -right and left </a:t>
            </a:r>
            <a:r>
              <a:rPr lang="en-IN" dirty="0" err="1"/>
              <a:t>semilunar</a:t>
            </a:r>
            <a:r>
              <a:rPr lang="en-IN" dirty="0"/>
              <a:t> valves of the aorta and pulmonary trunk.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Cardiology\Academics\Presentation\Embryology\pictures\photo_2021-02-28_19-21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229600" cy="2726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Transverse section of truncus arteriosus at the level of semilunar valves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cordis </a:t>
            </a:r>
          </a:p>
        </p:txBody>
      </p:sp>
      <p:pic>
        <p:nvPicPr>
          <p:cNvPr id="5" name="Content Placeholder 4" descr="photo_2021-02-28_21-15-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1331" y="1600200"/>
            <a:ext cx="4291965" cy="4343400"/>
          </a:xfrm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396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Same time when the truncal swellings appear, similar cushions appear in the right dorsal and left ventral wall of </a:t>
            </a:r>
            <a:r>
              <a:rPr lang="en-US" sz="2400" dirty="0" err="1"/>
              <a:t>conus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They grow towards each other and distally unite with truncal septum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cordis </a:t>
            </a: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85860"/>
            <a:ext cx="5072098" cy="5195728"/>
          </a:xfrm>
        </p:spPr>
      </p:pic>
      <p:sp>
        <p:nvSpPr>
          <p:cNvPr id="5" name="TextBox 4"/>
          <p:cNvSpPr txBox="1"/>
          <p:nvPr/>
        </p:nvSpPr>
        <p:spPr>
          <a:xfrm>
            <a:off x="357158" y="1357298"/>
            <a:ext cx="2928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septum divides  the </a:t>
            </a:r>
            <a:r>
              <a:rPr lang="en-US" sz="2400" dirty="0" err="1"/>
              <a:t>conus</a:t>
            </a:r>
            <a:r>
              <a:rPr lang="en-US" sz="2400" dirty="0"/>
              <a:t> cavity into: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-1) </a:t>
            </a:r>
            <a:r>
              <a:rPr lang="en-US" sz="2400" dirty="0" err="1"/>
              <a:t>antero</a:t>
            </a:r>
            <a:r>
              <a:rPr lang="en-US" sz="2400" dirty="0"/>
              <a:t> lateral portion i.e. RVOT </a:t>
            </a:r>
          </a:p>
          <a:p>
            <a:endParaRPr lang="en-US" sz="2400" dirty="0"/>
          </a:p>
          <a:p>
            <a:r>
              <a:rPr lang="en-US" sz="2400" dirty="0"/>
              <a:t>-2) </a:t>
            </a:r>
            <a:r>
              <a:rPr lang="en-US" sz="2400" dirty="0" err="1"/>
              <a:t>postero</a:t>
            </a:r>
            <a:r>
              <a:rPr lang="en-US" sz="2400" dirty="0"/>
              <a:t> medial portion i.e. LVOT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Sagital section</a:t>
            </a:r>
          </a:p>
        </p:txBody>
      </p:sp>
      <p:pic>
        <p:nvPicPr>
          <p:cNvPr id="4" name="Content Placeholder 3" descr="photo_2021-02-28_21-21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524000"/>
            <a:ext cx="8394933" cy="458800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Conotruncal</a:t>
            </a:r>
            <a:r>
              <a:rPr lang="en-US" dirty="0"/>
              <a:t> 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conotruncal</a:t>
            </a:r>
            <a:r>
              <a:rPr lang="en-US" dirty="0"/>
              <a:t> ridges are arranged in a spiral course, like </a:t>
            </a:r>
            <a:r>
              <a:rPr lang="en-US" dirty="0" err="1"/>
              <a:t>riflings</a:t>
            </a:r>
            <a:r>
              <a:rPr lang="en-US" dirty="0"/>
              <a:t> of a gun barrel.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E:\julian\220px-105mm_tank_gun_Rif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2794000" cy="2794000"/>
          </a:xfrm>
          <a:prstGeom prst="rect">
            <a:avLst/>
          </a:prstGeom>
          <a:noFill/>
        </p:spPr>
      </p:pic>
      <p:pic>
        <p:nvPicPr>
          <p:cNvPr id="3075" name="Picture 3" descr="E:\julian\julian cardio\conotruncal development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1775915" cy="341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err="1"/>
              <a:t>truncus</a:t>
            </a:r>
            <a:r>
              <a:rPr lang="en-US" dirty="0"/>
              <a:t> rotates about 90-110° in a counterclockwise direction.                                                                                             </a:t>
            </a:r>
          </a:p>
          <a:p>
            <a:r>
              <a:rPr lang="en-US" dirty="0"/>
              <a:t>This rotation follows the earlier counterclockwise rotation of the 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bulbi</a:t>
            </a:r>
            <a:r>
              <a:rPr lang="en-US" dirty="0"/>
              <a:t> and unwinds the coiled course of the </a:t>
            </a:r>
            <a:r>
              <a:rPr lang="en-US" dirty="0" err="1"/>
              <a:t>conotruncal</a:t>
            </a:r>
            <a:r>
              <a:rPr lang="en-US" dirty="0"/>
              <a:t> ridges . </a:t>
            </a:r>
          </a:p>
          <a:p>
            <a:r>
              <a:rPr lang="en-US" dirty="0"/>
              <a:t> As a result, the aortic </a:t>
            </a:r>
            <a:r>
              <a:rPr lang="en-US" dirty="0" err="1"/>
              <a:t>truncus</a:t>
            </a:r>
            <a:r>
              <a:rPr lang="en-US" dirty="0"/>
              <a:t> is transferred to the same side as the aortic </a:t>
            </a:r>
            <a:r>
              <a:rPr lang="en-US" dirty="0" err="1"/>
              <a:t>conus</a:t>
            </a:r>
            <a:r>
              <a:rPr lang="en-US" dirty="0"/>
              <a:t> (left side) and the aortic and pulmonary trunks become coiled, this  situation is seen in the definitive heart.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676400"/>
            <a:ext cx="6400800" cy="433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274320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Aortic </a:t>
            </a:r>
            <a:r>
              <a:rPr lang="en-US" dirty="0" err="1"/>
              <a:t>truncus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1934626" y="2772826"/>
            <a:ext cx="621268" cy="130067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42672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Pulmonary </a:t>
            </a:r>
          </a:p>
          <a:p>
            <a:r>
              <a:rPr lang="en-US" dirty="0" err="1"/>
              <a:t>truncus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3600" y="4114800"/>
            <a:ext cx="10668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b="771"/>
          <a:stretch>
            <a:fillRect/>
          </a:stretch>
        </p:blipFill>
        <p:spPr bwMode="auto">
          <a:xfrm>
            <a:off x="1547664" y="188640"/>
            <a:ext cx="6225189" cy="65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79912" y="0"/>
            <a:ext cx="1296144" cy="19168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275856" y="4077072"/>
            <a:ext cx="2088232" cy="20882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Distal </a:t>
            </a:r>
            <a:r>
              <a:rPr lang="en-IN" dirty="0" err="1"/>
              <a:t>truncus</a:t>
            </a:r>
            <a:r>
              <a:rPr lang="en-IN" dirty="0"/>
              <a:t> swellings - formation of ‘</a:t>
            </a:r>
            <a:r>
              <a:rPr lang="en-IN" dirty="0" err="1"/>
              <a:t>aorticopulmonary</a:t>
            </a:r>
            <a:r>
              <a:rPr lang="en-IN" dirty="0"/>
              <a:t> septum’.</a:t>
            </a:r>
          </a:p>
          <a:p>
            <a:endParaRPr lang="en-IN" dirty="0"/>
          </a:p>
          <a:p>
            <a:r>
              <a:rPr lang="en-IN" dirty="0"/>
              <a:t>Proximal </a:t>
            </a:r>
            <a:r>
              <a:rPr lang="en-IN" dirty="0" err="1"/>
              <a:t>truncus</a:t>
            </a:r>
            <a:r>
              <a:rPr lang="en-IN" dirty="0"/>
              <a:t> swellings- formation of </a:t>
            </a:r>
            <a:r>
              <a:rPr lang="en-IN" dirty="0" err="1"/>
              <a:t>semilunar</a:t>
            </a:r>
            <a:r>
              <a:rPr lang="en-IN" dirty="0"/>
              <a:t> valves.</a:t>
            </a:r>
          </a:p>
          <a:p>
            <a:endParaRPr lang="en-IN" dirty="0"/>
          </a:p>
          <a:p>
            <a:r>
              <a:rPr lang="en-IN" dirty="0" err="1"/>
              <a:t>Conus</a:t>
            </a:r>
            <a:r>
              <a:rPr lang="en-IN" dirty="0"/>
              <a:t> ridges- muscle band (</a:t>
            </a:r>
            <a:r>
              <a:rPr lang="en-IN" dirty="0" err="1"/>
              <a:t>crista</a:t>
            </a:r>
            <a:r>
              <a:rPr lang="en-IN" dirty="0"/>
              <a:t> </a:t>
            </a:r>
            <a:r>
              <a:rPr lang="en-IN" dirty="0" err="1"/>
              <a:t>supraventricularis</a:t>
            </a:r>
            <a:r>
              <a:rPr lang="en-IN" dirty="0"/>
              <a:t>).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Outcome of </a:t>
            </a:r>
            <a:r>
              <a:rPr lang="en-IN" dirty="0" err="1"/>
              <a:t>conotruncal</a:t>
            </a:r>
            <a:r>
              <a:rPr lang="en-IN" dirty="0"/>
              <a:t>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/>
              <a:t>Conus</a:t>
            </a:r>
            <a:r>
              <a:rPr lang="en-IN" dirty="0"/>
              <a:t> septum- fusion of SVCR and DDCR.</a:t>
            </a:r>
          </a:p>
          <a:p>
            <a:r>
              <a:rPr lang="en-IN" dirty="0"/>
              <a:t>The </a:t>
            </a:r>
            <a:r>
              <a:rPr lang="en-IN" dirty="0" err="1"/>
              <a:t>conus</a:t>
            </a:r>
            <a:r>
              <a:rPr lang="en-IN" dirty="0"/>
              <a:t> septum </a:t>
            </a:r>
            <a:r>
              <a:rPr lang="en-IN" dirty="0" err="1"/>
              <a:t>antero</a:t>
            </a:r>
            <a:r>
              <a:rPr lang="en-IN" dirty="0"/>
              <a:t>-lateral portion: outflow of RV</a:t>
            </a:r>
          </a:p>
          <a:p>
            <a:r>
              <a:rPr lang="en-IN" dirty="0" err="1"/>
              <a:t>Postero</a:t>
            </a:r>
            <a:r>
              <a:rPr lang="en-IN" dirty="0"/>
              <a:t>-medial portion of </a:t>
            </a:r>
            <a:r>
              <a:rPr lang="en-IN" dirty="0" err="1"/>
              <a:t>conus</a:t>
            </a:r>
            <a:r>
              <a:rPr lang="en-IN" dirty="0"/>
              <a:t>: outflow portion of LV.</a:t>
            </a:r>
          </a:p>
          <a:p>
            <a:endParaRPr lang="en-IN" dirty="0"/>
          </a:p>
          <a:p>
            <a:r>
              <a:rPr lang="en-IN" dirty="0" err="1"/>
              <a:t>Truncus</a:t>
            </a:r>
            <a:r>
              <a:rPr lang="en-IN" dirty="0"/>
              <a:t> septum- fusion of SITR and DSTR.</a:t>
            </a:r>
          </a:p>
          <a:p>
            <a:r>
              <a:rPr lang="en-IN" dirty="0"/>
              <a:t>Pulmonary trunk aligned to right ventricle.</a:t>
            </a:r>
          </a:p>
          <a:p>
            <a:r>
              <a:rPr lang="en-IN" dirty="0"/>
              <a:t>Ascending aorta aligned to left ventricle (through aortic </a:t>
            </a:r>
            <a:r>
              <a:rPr lang="en-IN" dirty="0" err="1"/>
              <a:t>vestibulum</a:t>
            </a:r>
            <a:r>
              <a:rPr lang="en-IN" dirty="0"/>
              <a:t>)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 triplet diagram of the blood vessels of the heart. It explains the outflow of blood through the pulmonary and aortic channels and its inner separated layer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28604"/>
            <a:ext cx="642942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Shortening of </a:t>
            </a:r>
            <a:r>
              <a:rPr lang="en-US" dirty="0" err="1"/>
              <a:t>conus</a:t>
            </a:r>
            <a:r>
              <a:rPr lang="en-US" dirty="0"/>
              <a:t> with lengthening of the aorta and pulmonary arteries.</a:t>
            </a:r>
          </a:p>
          <a:p>
            <a:endParaRPr lang="en-US" dirty="0"/>
          </a:p>
          <a:p>
            <a:r>
              <a:rPr lang="en-US" dirty="0"/>
              <a:t>The aortic </a:t>
            </a:r>
            <a:r>
              <a:rPr lang="en-US" dirty="0" err="1"/>
              <a:t>conotruncus</a:t>
            </a:r>
            <a:r>
              <a:rPr lang="en-US" dirty="0"/>
              <a:t> is reduced from 700 to 400 microns.</a:t>
            </a:r>
          </a:p>
          <a:p>
            <a:endParaRPr lang="en-US" dirty="0"/>
          </a:p>
          <a:p>
            <a:r>
              <a:rPr lang="en-US" dirty="0"/>
              <a:t>The pulmonary </a:t>
            </a:r>
            <a:r>
              <a:rPr lang="en-US" dirty="0" err="1"/>
              <a:t>conotruncus</a:t>
            </a:r>
            <a:r>
              <a:rPr lang="en-US" dirty="0"/>
              <a:t> is reduced from 880 to 600 microns.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Distal aortic </a:t>
            </a:r>
            <a:r>
              <a:rPr lang="en-US" dirty="0" err="1"/>
              <a:t>conus</a:t>
            </a:r>
            <a:r>
              <a:rPr lang="en-US" dirty="0"/>
              <a:t> gets absorbed-the fibrous continuity between the aortic and mitral valves.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Distal </a:t>
            </a:r>
            <a:r>
              <a:rPr lang="en-US" dirty="0" err="1"/>
              <a:t>conus</a:t>
            </a:r>
            <a:r>
              <a:rPr lang="en-US" dirty="0"/>
              <a:t> extends towards the ventricular septum- contributes to IVS- right side- defect: </a:t>
            </a:r>
            <a:r>
              <a:rPr lang="en-US" dirty="0" err="1"/>
              <a:t>supracristal</a:t>
            </a:r>
            <a:r>
              <a:rPr lang="en-US" dirty="0"/>
              <a:t> VSD.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Muscular elements of RV invade the </a:t>
            </a:r>
            <a:r>
              <a:rPr lang="en-US" dirty="0" err="1"/>
              <a:t>conus</a:t>
            </a:r>
            <a:r>
              <a:rPr lang="en-US" dirty="0"/>
              <a:t> septum- gives anatomic appearance of the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supraventricularis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Distally </a:t>
            </a:r>
            <a:r>
              <a:rPr lang="en-US" dirty="0" err="1"/>
              <a:t>truncus</a:t>
            </a:r>
            <a:r>
              <a:rPr lang="en-US" dirty="0"/>
              <a:t> is continuous with the aortic sac (ventral aorta).</a:t>
            </a:r>
          </a:p>
          <a:p>
            <a:r>
              <a:rPr lang="en-US" dirty="0"/>
              <a:t>Septum </a:t>
            </a:r>
            <a:r>
              <a:rPr lang="en-US" dirty="0" err="1"/>
              <a:t>aortopulmonale</a:t>
            </a:r>
            <a:r>
              <a:rPr lang="en-US" dirty="0"/>
              <a:t> arises from the dorsal wall of the aortic sac- grows toward </a:t>
            </a:r>
            <a:r>
              <a:rPr lang="en-US" dirty="0" err="1"/>
              <a:t>truncal</a:t>
            </a:r>
            <a:r>
              <a:rPr lang="en-US" dirty="0"/>
              <a:t> septum- fusion.                          </a:t>
            </a:r>
          </a:p>
          <a:p>
            <a:r>
              <a:rPr lang="en-US" dirty="0"/>
              <a:t>Aortic sac is divided into the ascending aorta and the pulmonary artery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FORMATION OF THE AORTIC ARCHES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Blood islands formed–</a:t>
            </a:r>
            <a:r>
              <a:rPr lang="en-IN" dirty="0" err="1"/>
              <a:t>angioblast</a:t>
            </a:r>
            <a:r>
              <a:rPr lang="en-IN" dirty="0"/>
              <a:t>-acquire lumen + fusion-  plexus of blood vessels- aortic arch arteries. </a:t>
            </a:r>
          </a:p>
          <a:p>
            <a:endParaRPr lang="en-IN" dirty="0"/>
          </a:p>
          <a:p>
            <a:r>
              <a:rPr lang="en-IN" dirty="0"/>
              <a:t>Aortic sac – initially in </a:t>
            </a:r>
            <a:r>
              <a:rPr lang="en-IN" dirty="0" err="1"/>
              <a:t>branchial</a:t>
            </a:r>
            <a:r>
              <a:rPr lang="en-IN" dirty="0"/>
              <a:t> </a:t>
            </a:r>
            <a:r>
              <a:rPr lang="en-IN" dirty="0" err="1"/>
              <a:t>mesenchymal</a:t>
            </a:r>
            <a:r>
              <a:rPr lang="en-IN" dirty="0"/>
              <a:t> tissue. </a:t>
            </a:r>
          </a:p>
          <a:p>
            <a:endParaRPr lang="en-IN" dirty="0"/>
          </a:p>
          <a:p>
            <a:r>
              <a:rPr lang="en-IN" dirty="0"/>
              <a:t>Then aortic sac projects into the pericardial cavity-  third and fourth aortic arch arteries sprout out. </a:t>
            </a:r>
          </a:p>
          <a:p>
            <a:endParaRPr lang="en-IN" dirty="0"/>
          </a:p>
          <a:p>
            <a:r>
              <a:rPr lang="en-IN" dirty="0"/>
              <a:t>Last to form- a pair of thin sixth aortic arch and gradually fuses to form the pulmonary trunk.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arches </a:t>
            </a: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3927231" cy="3438872"/>
          </a:xfrm>
        </p:spPr>
      </p:pic>
      <p:sp>
        <p:nvSpPr>
          <p:cNvPr id="5" name="TextBox 4"/>
          <p:cNvSpPr txBox="1"/>
          <p:nvPr/>
        </p:nvSpPr>
        <p:spPr>
          <a:xfrm>
            <a:off x="3962400" y="17526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Aortic sac forms the right and left horns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Each pharyngeal arch receives its own artery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Aortic arches arise from the aortic sac – the most distal part of  truncal arteriosus and terminate in the right and left dorsal aortae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arches </a:t>
            </a:r>
          </a:p>
        </p:txBody>
      </p:sp>
      <p:pic>
        <p:nvPicPr>
          <p:cNvPr id="4" name="Content Placeholder 3" descr="aortic ar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029200" cy="5052059"/>
          </a:xfrm>
        </p:spPr>
      </p:pic>
      <p:sp>
        <p:nvSpPr>
          <p:cNvPr id="5" name="TextBox 4"/>
          <p:cNvSpPr txBox="1"/>
          <p:nvPr/>
        </p:nvSpPr>
        <p:spPr>
          <a:xfrm>
            <a:off x="5029200" y="19050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Pharyngeal arches and their vessels appear in cranial to caudal sequence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There are total of 6(5) pairs of arteries (Fifth arch either never forms or forms and regresses)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3</a:t>
            </a:r>
            <a:r>
              <a:rPr lang="en-US" sz="2400" baseline="30000" dirty="0"/>
              <a:t>rd</a:t>
            </a:r>
            <a:r>
              <a:rPr lang="en-US" sz="2400" dirty="0"/>
              <a:t> , 4</a:t>
            </a:r>
            <a:r>
              <a:rPr lang="en-US" sz="2400" baseline="30000" dirty="0"/>
              <a:t>th</a:t>
            </a:r>
            <a:r>
              <a:rPr lang="en-US" sz="2400" dirty="0"/>
              <a:t>, 6</a:t>
            </a:r>
            <a:r>
              <a:rPr lang="en-US" sz="2400" baseline="30000" dirty="0"/>
              <a:t>th</a:t>
            </a:r>
            <a:r>
              <a:rPr lang="en-US" sz="2400" dirty="0"/>
              <a:t> arches are large arches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 triplet diagram of the heart. It explains the blood vessels around the aorta. The last image explains 7 arches with a pair of the ventral and dorsal aorta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14393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Primary heart tube - two symmetrical </a:t>
            </a:r>
            <a:r>
              <a:rPr lang="en-IN" dirty="0" err="1"/>
              <a:t>cardiogenic</a:t>
            </a:r>
            <a:r>
              <a:rPr lang="en-IN" dirty="0"/>
              <a:t> plates- bilateral </a:t>
            </a:r>
            <a:r>
              <a:rPr lang="en-IN" dirty="0" err="1"/>
              <a:t>splanchnic</a:t>
            </a:r>
            <a:r>
              <a:rPr lang="en-IN" dirty="0"/>
              <a:t> mesoderm </a:t>
            </a:r>
          </a:p>
          <a:p>
            <a:endParaRPr lang="en-IN" dirty="0"/>
          </a:p>
          <a:p>
            <a:r>
              <a:rPr lang="en-IN" dirty="0"/>
              <a:t>Lies on </a:t>
            </a:r>
            <a:r>
              <a:rPr lang="en-IN" dirty="0" err="1"/>
              <a:t>dorsomedial</a:t>
            </a:r>
            <a:r>
              <a:rPr lang="en-IN" dirty="0"/>
              <a:t> side of endoderm – called ‘first heart field </a:t>
            </a:r>
            <a:r>
              <a:rPr lang="en-IN" i="1" dirty="0"/>
              <a:t>or ‘primary heart field (PHF)’</a:t>
            </a:r>
          </a:p>
          <a:p>
            <a:endParaRPr lang="en-IN" dirty="0"/>
          </a:p>
          <a:p>
            <a:r>
              <a:rPr lang="en-IN" dirty="0"/>
              <a:t>The second heart field (SHF) or </a:t>
            </a:r>
            <a:r>
              <a:rPr lang="en-IN" i="1" dirty="0"/>
              <a:t>anterior heart field (AHF)</a:t>
            </a:r>
            <a:r>
              <a:rPr lang="en-IN" dirty="0"/>
              <a:t>- </a:t>
            </a:r>
            <a:r>
              <a:rPr lang="en-IN" i="1" dirty="0" err="1"/>
              <a:t>cardiogenic</a:t>
            </a:r>
            <a:r>
              <a:rPr lang="en-IN" i="1" dirty="0"/>
              <a:t> precursor cells-  </a:t>
            </a:r>
            <a:r>
              <a:rPr lang="en-IN" dirty="0"/>
              <a:t>adjacent and posterior to the outflow-tract region</a:t>
            </a:r>
          </a:p>
          <a:p>
            <a:endParaRPr lang="en-IN" dirty="0"/>
          </a:p>
          <a:p>
            <a:r>
              <a:rPr lang="en-IN" dirty="0"/>
              <a:t>below caudal  pharynx, posterior to  </a:t>
            </a:r>
            <a:r>
              <a:rPr lang="en-IN" dirty="0" err="1"/>
              <a:t>splanchnic</a:t>
            </a:r>
            <a:r>
              <a:rPr lang="en-IN" dirty="0"/>
              <a:t> </a:t>
            </a:r>
            <a:r>
              <a:rPr lang="da-DK" dirty="0"/>
              <a:t>mesoderm- </a:t>
            </a:r>
            <a:r>
              <a:rPr lang="en-IN" dirty="0"/>
              <a:t>forms a primitive outlet (PO).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First aortic arch:</a:t>
            </a:r>
            <a:endParaRPr lang="en-IN" dirty="0"/>
          </a:p>
          <a:p>
            <a:r>
              <a:rPr lang="en-US" dirty="0"/>
              <a:t>regresses at development of the third arch, except small part which forms maxillary artery </a:t>
            </a:r>
          </a:p>
          <a:p>
            <a:endParaRPr lang="en-IN" dirty="0"/>
          </a:p>
          <a:p>
            <a:r>
              <a:rPr lang="en-US" b="1" dirty="0"/>
              <a:t>Second aortic arch:</a:t>
            </a:r>
            <a:endParaRPr lang="en-IN" dirty="0"/>
          </a:p>
          <a:p>
            <a:r>
              <a:rPr lang="en-US" dirty="0"/>
              <a:t>Regresses- accept small part that forms </a:t>
            </a:r>
            <a:r>
              <a:rPr lang="en-US" dirty="0" err="1"/>
              <a:t>stapedial</a:t>
            </a:r>
            <a:r>
              <a:rPr lang="en-US" dirty="0"/>
              <a:t> artery.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arches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Right horn </a:t>
            </a:r>
            <a:r>
              <a:rPr lang="en-US" sz="2000" dirty="0"/>
              <a:t>gives to brachiocephalic artery </a:t>
            </a:r>
          </a:p>
          <a:p>
            <a:r>
              <a:rPr lang="en-US" sz="2000" b="1" dirty="0"/>
              <a:t>Left horn </a:t>
            </a:r>
            <a:r>
              <a:rPr lang="en-US" sz="2000" dirty="0"/>
              <a:t> to proximal segment of arch </a:t>
            </a:r>
          </a:p>
          <a:p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arch- </a:t>
            </a:r>
            <a:r>
              <a:rPr lang="en-US" sz="2000" dirty="0"/>
              <a:t> Common carotid artery and first part of ICA (remaining ICA is from cranial portion of dorsal aorta), ECA sprouts from 3</a:t>
            </a:r>
            <a:r>
              <a:rPr lang="en-US" sz="2000" baseline="30000" dirty="0"/>
              <a:t>rd</a:t>
            </a:r>
            <a:r>
              <a:rPr lang="en-US" sz="2000" dirty="0"/>
              <a:t> arch</a:t>
            </a:r>
          </a:p>
          <a:p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 arch-	</a:t>
            </a:r>
          </a:p>
          <a:p>
            <a:pPr lvl="1"/>
            <a:r>
              <a:rPr lang="en-US" sz="2000" b="1" dirty="0"/>
              <a:t> </a:t>
            </a:r>
            <a:r>
              <a:rPr lang="en-US" sz="2000" dirty="0"/>
              <a:t>Left side – part of arch of aorta between left CCA and left SCA</a:t>
            </a:r>
          </a:p>
          <a:p>
            <a:pPr lvl="1"/>
            <a:r>
              <a:rPr lang="en-US" sz="2000" dirty="0"/>
              <a:t>Right side – proximal segment of right SCA (distal part formed by portion of right dorsal aorta and 7</a:t>
            </a:r>
            <a:r>
              <a:rPr lang="en-US" sz="2000" baseline="30000" dirty="0"/>
              <a:t>th</a:t>
            </a:r>
            <a:r>
              <a:rPr lang="en-US" sz="2000" dirty="0"/>
              <a:t> intersegmental artery)</a:t>
            </a:r>
          </a:p>
          <a:p>
            <a:r>
              <a:rPr lang="en-US" sz="2000" b="1" dirty="0"/>
              <a:t>6</a:t>
            </a:r>
            <a:r>
              <a:rPr lang="en-US" sz="2000" b="1" baseline="30000" dirty="0"/>
              <a:t>th</a:t>
            </a:r>
            <a:r>
              <a:rPr lang="en-US" sz="2000" b="1" dirty="0"/>
              <a:t> arch </a:t>
            </a:r>
            <a:r>
              <a:rPr lang="en-US" sz="2000" dirty="0"/>
              <a:t>(Pulmonary arch)- Right side- proximal part becomes proximal part of RPA, distal part disappears</a:t>
            </a:r>
          </a:p>
          <a:p>
            <a:pPr lvl="1"/>
            <a:r>
              <a:rPr lang="en-US" sz="2000" dirty="0"/>
              <a:t>Left side- Proximal part becomes part of LPA, distal persists as PDA</a:t>
            </a:r>
          </a:p>
          <a:p>
            <a:pPr lvl="2"/>
            <a:endParaRPr lang="en-US" sz="2000" dirty="0"/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Changes </a:t>
            </a:r>
          </a:p>
        </p:txBody>
      </p:sp>
      <p:pic>
        <p:nvPicPr>
          <p:cNvPr id="4" name="Content Placeholder 3" descr="photo_2021-02-28_23-23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676400"/>
            <a:ext cx="2673918" cy="3581400"/>
          </a:xfrm>
        </p:spPr>
      </p:pic>
      <p:sp>
        <p:nvSpPr>
          <p:cNvPr id="5" name="TextBox 4"/>
          <p:cNvSpPr txBox="1"/>
          <p:nvPr/>
        </p:nvSpPr>
        <p:spPr>
          <a:xfrm>
            <a:off x="609600" y="19812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Dorsal aorta between the entrance of 3</a:t>
            </a:r>
            <a:r>
              <a:rPr lang="en-US" sz="2400" baseline="30000" dirty="0"/>
              <a:t>rd</a:t>
            </a:r>
            <a:r>
              <a:rPr lang="en-US" sz="2400" dirty="0"/>
              <a:t> and 4</a:t>
            </a:r>
            <a:r>
              <a:rPr lang="en-US" sz="2400" baseline="30000" dirty="0"/>
              <a:t>th</a:t>
            </a:r>
            <a:r>
              <a:rPr lang="en-US" sz="2400" dirty="0"/>
              <a:t> arch (carotid duct) disappears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Right dorsal aorta disappears between the origin of 7</a:t>
            </a:r>
            <a:r>
              <a:rPr lang="en-US" sz="2400" baseline="30000" dirty="0"/>
              <a:t>th</a:t>
            </a:r>
            <a:r>
              <a:rPr lang="en-US" sz="2400" dirty="0"/>
              <a:t> intersegmental artery and the junction with the left dorsal aorta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 </a:t>
            </a:r>
          </a:p>
        </p:txBody>
      </p:sp>
      <p:pic>
        <p:nvPicPr>
          <p:cNvPr id="4" name="Content Placeholder 3" descr="photo_2021-02-28_23-32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4533" y="1371601"/>
            <a:ext cx="3685274" cy="3657600"/>
          </a:xfrm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Carotid and brachiophalic arteries elongate as the heart is pushed into thorax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left subclavian artery shifts its origin from aorta at the 7</a:t>
            </a:r>
            <a:r>
              <a:rPr lang="en-US" sz="2400" baseline="30000" dirty="0"/>
              <a:t>th</a:t>
            </a:r>
            <a:r>
              <a:rPr lang="en-US" sz="2400" dirty="0"/>
              <a:t> intersegmental artery to close to left common carotid artery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Intersegmental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Arteries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Intersegmental</a:t>
                      </a:r>
                      <a:r>
                        <a:rPr lang="en-US" sz="2000" b="1" baseline="0" dirty="0"/>
                        <a:t> artery</a:t>
                      </a:r>
                      <a:endParaRPr lang="en-IN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Development</a:t>
                      </a:r>
                      <a:endParaRPr lang="en-IN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Cervical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All</a:t>
                      </a:r>
                      <a:r>
                        <a:rPr lang="en-US" sz="2000" b="1" baseline="0" dirty="0"/>
                        <a:t> except 7th merge into vertebral artery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7th</a:t>
                      </a:r>
                      <a:r>
                        <a:rPr lang="en-US" sz="2000" b="1" baseline="0" dirty="0"/>
                        <a:t> cervical </a:t>
                      </a:r>
                      <a:r>
                        <a:rPr lang="en-US" sz="2000" b="1" baseline="0" dirty="0" err="1"/>
                        <a:t>intersegmental</a:t>
                      </a:r>
                      <a:r>
                        <a:rPr lang="en-US" sz="2000" b="1" baseline="0" dirty="0"/>
                        <a:t> 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Subclavian</a:t>
                      </a:r>
                      <a:r>
                        <a:rPr lang="en-US" sz="2000" b="1" baseline="0" dirty="0"/>
                        <a:t> artery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Thoracic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Intercostal</a:t>
                      </a:r>
                      <a:r>
                        <a:rPr lang="en-US" sz="2000" b="1" dirty="0"/>
                        <a:t> artery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Lumbar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All except 5th -becomes lumbar arteries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5th</a:t>
                      </a:r>
                      <a:r>
                        <a:rPr lang="en-US" sz="2000" b="1" baseline="0" dirty="0"/>
                        <a:t> Lumbar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Common iliac artery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Sacral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Lateral sacral artery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Conotruncal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Mechanisms: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Insult to neural crest cells and disrupt formation of conotruncal septum </a:t>
            </a:r>
          </a:p>
          <a:p>
            <a:pPr lvl="1"/>
            <a:r>
              <a:rPr lang="en-US" dirty="0"/>
              <a:t>Insult to Neural crest that disrupt the signals to SHF</a:t>
            </a:r>
          </a:p>
          <a:p>
            <a:pPr lvl="1"/>
            <a:r>
              <a:rPr lang="en-US" dirty="0"/>
              <a:t>Direct insult to SHF</a:t>
            </a:r>
          </a:p>
          <a:p>
            <a:pPr lvl="1"/>
            <a:endParaRPr lang="en-US" dirty="0"/>
          </a:p>
          <a:p>
            <a:r>
              <a:rPr lang="en-US" dirty="0"/>
              <a:t>Basis for understanding abnormal facial features in children with Conotruncal abnormalities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Conotruncal defects</a:t>
            </a:r>
          </a:p>
        </p:txBody>
      </p:sp>
      <p:pic>
        <p:nvPicPr>
          <p:cNvPr id="4" name="Content Placeholder 3" descr="photo_2021-02-28_21-31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629400" y="1828800"/>
            <a:ext cx="2024277" cy="2667000"/>
          </a:xfrm>
        </p:spPr>
      </p:pic>
      <p:sp>
        <p:nvSpPr>
          <p:cNvPr id="5" name="TextBox 4"/>
          <p:cNvSpPr txBox="1"/>
          <p:nvPr/>
        </p:nvSpPr>
        <p:spPr>
          <a:xfrm>
            <a:off x="533400" y="19050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Failure of formation of conotruncal ridges leads to non division of outflow tract</a:t>
            </a:r>
          </a:p>
          <a:p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Lack of formation of truncoconal septum </a:t>
            </a:r>
          </a:p>
          <a:p>
            <a:pPr lvl="1"/>
            <a:r>
              <a:rPr lang="en-US" sz="2400" dirty="0"/>
              <a:t> T</a:t>
            </a:r>
            <a:r>
              <a:rPr lang="en-US" sz="2400" b="1" dirty="0"/>
              <a:t>runcus arteriosus</a:t>
            </a:r>
          </a:p>
          <a:p>
            <a:pPr lvl="1"/>
            <a:r>
              <a:rPr lang="en-US" sz="2400" dirty="0"/>
              <a:t>(Since the ridges are also responsible for formation of IVS, VSD is associated)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Partial truncoconal septal defect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/>
              <a:t>AP window, Supracristal VSD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Conotruncal defects</a:t>
            </a:r>
          </a:p>
        </p:txBody>
      </p:sp>
      <p:pic>
        <p:nvPicPr>
          <p:cNvPr id="4" name="Content Placeholder 3" descr="photo_2021-02-28_21-38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617681"/>
            <a:ext cx="5058052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Normal</a:t>
            </a:r>
            <a:r>
              <a:rPr lang="en-US" sz="2400" dirty="0"/>
              <a:t> course if the conotruncal septum is 180 degrees rotation</a:t>
            </a:r>
          </a:p>
          <a:p>
            <a:endParaRPr lang="en-US" sz="2400" baseline="30000" dirty="0"/>
          </a:p>
          <a:p>
            <a:endParaRPr lang="en-US" sz="2400" baseline="30000" dirty="0"/>
          </a:p>
          <a:p>
            <a:endParaRPr lang="en-US" sz="2400" baseline="30000" dirty="0"/>
          </a:p>
          <a:p>
            <a:pPr>
              <a:buFont typeface="Arial" pitchFamily="34" charset="0"/>
              <a:buChar char="•"/>
            </a:pPr>
            <a:endParaRPr lang="en-US" sz="2400" baseline="30000" dirty="0"/>
          </a:p>
          <a:p>
            <a:endParaRPr lang="en-US" sz="2400" baseline="30000" dirty="0"/>
          </a:p>
          <a:p>
            <a:endParaRPr lang="en-US" sz="2400" baseline="300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714620"/>
            <a:ext cx="32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Complete  failure of rotation i.e.; 0 degrees </a:t>
            </a:r>
          </a:p>
          <a:p>
            <a:pPr lvl="1"/>
            <a:r>
              <a:rPr lang="en-US" sz="2400" dirty="0"/>
              <a:t>-</a:t>
            </a:r>
            <a:r>
              <a:rPr lang="en-US" sz="2400" b="1" dirty="0"/>
              <a:t>Transposition of Great Arteries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r>
              <a:rPr lang="en-US" b="1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90 degree rotation of conotruncus side by side vessels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/>
              <a:t> DORV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Conotruncal defects</a:t>
            </a:r>
          </a:p>
        </p:txBody>
      </p:sp>
      <p:pic>
        <p:nvPicPr>
          <p:cNvPr id="4" name="Content Placeholder 3" descr="photo_2021-02-28_22-24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8186" y="1828800"/>
            <a:ext cx="3285814" cy="40386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Uneven septation at the expense of pulmonary side resulting from anterior displacement of conotruncal septum leads to </a:t>
            </a:r>
            <a:r>
              <a:rPr lang="en-US" sz="2400" b="1" dirty="0"/>
              <a:t>Tetrology of Fallot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Lack of development or uneven septation of conotruncus leads to </a:t>
            </a:r>
            <a:r>
              <a:rPr lang="en-US" sz="2400" b="1" dirty="0"/>
              <a:t>PS/PA/AS/AA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Semilunar valves  fused for variable distance leads to </a:t>
            </a:r>
            <a:r>
              <a:rPr lang="en-US" sz="2400" b="1" dirty="0"/>
              <a:t> Valvular </a:t>
            </a:r>
            <a:r>
              <a:rPr lang="en-US" sz="2400" dirty="0"/>
              <a:t> </a:t>
            </a:r>
            <a:r>
              <a:rPr lang="en-US" sz="2400" b="1" dirty="0"/>
              <a:t>Stenosis of PA or Aorta</a:t>
            </a:r>
            <a:endParaRPr lang="en-US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TETROLOGY OF FALLOT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949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Mechanism: 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Conal</a:t>
            </a:r>
            <a:r>
              <a:rPr lang="en-US" dirty="0"/>
              <a:t> septum deviates </a:t>
            </a:r>
            <a:r>
              <a:rPr lang="en-US" dirty="0" err="1"/>
              <a:t>anteriorly</a:t>
            </a:r>
            <a:r>
              <a:rPr lang="en-US" dirty="0"/>
              <a:t>- faulty partition of </a:t>
            </a:r>
            <a:r>
              <a:rPr lang="en-US" dirty="0" err="1"/>
              <a:t>conotruncal</a:t>
            </a:r>
            <a:r>
              <a:rPr lang="en-US" dirty="0"/>
              <a:t> septum.</a:t>
            </a:r>
          </a:p>
          <a:p>
            <a:pPr>
              <a:buFontTx/>
              <a:buChar char="-"/>
            </a:pPr>
            <a:r>
              <a:rPr lang="en-US" dirty="0"/>
              <a:t>Abnormal  </a:t>
            </a:r>
            <a:r>
              <a:rPr lang="en-US" dirty="0" err="1"/>
              <a:t>conal</a:t>
            </a:r>
            <a:r>
              <a:rPr lang="en-US" dirty="0"/>
              <a:t> rotation with </a:t>
            </a:r>
            <a:r>
              <a:rPr lang="en-US" dirty="0" err="1"/>
              <a:t>malrotation</a:t>
            </a:r>
            <a:r>
              <a:rPr lang="en-US" dirty="0"/>
              <a:t> of </a:t>
            </a:r>
            <a:r>
              <a:rPr lang="en-US" dirty="0" err="1"/>
              <a:t>trunco</a:t>
            </a:r>
            <a:r>
              <a:rPr lang="en-US" dirty="0"/>
              <a:t>-bulbar ridges: </a:t>
            </a:r>
            <a:r>
              <a:rPr lang="en-US" dirty="0" err="1"/>
              <a:t>malalignment</a:t>
            </a:r>
            <a:r>
              <a:rPr lang="en-US" dirty="0"/>
              <a:t> of septum and straddling of aorta over VSD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Hypoplasia</a:t>
            </a:r>
            <a:r>
              <a:rPr lang="en-US" dirty="0"/>
              <a:t> and under development of the pulmonary </a:t>
            </a:r>
            <a:r>
              <a:rPr lang="en-US" dirty="0" err="1"/>
              <a:t>infundibulum</a:t>
            </a:r>
            <a:r>
              <a:rPr lang="en-US" dirty="0"/>
              <a:t>- </a:t>
            </a:r>
            <a:r>
              <a:rPr lang="en-US" dirty="0" err="1"/>
              <a:t>infundibular</a:t>
            </a:r>
            <a:r>
              <a:rPr lang="en-US" dirty="0"/>
              <a:t> </a:t>
            </a:r>
            <a:r>
              <a:rPr lang="en-US" dirty="0" err="1"/>
              <a:t>hypoplasia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rivativ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59" y="1357298"/>
            <a:ext cx="9154511" cy="5500702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Heart fields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arterial trunk (CAT)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Rare congenital heart disease. Other name: Persistent </a:t>
            </a:r>
            <a:r>
              <a:rPr lang="en-IN" dirty="0" err="1"/>
              <a:t>Truncus</a:t>
            </a:r>
            <a:r>
              <a:rPr lang="en-IN" dirty="0"/>
              <a:t> </a:t>
            </a:r>
            <a:r>
              <a:rPr lang="en-IN" dirty="0" err="1"/>
              <a:t>Arteriosis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Consequence of anomaly in wedging and convergence process- </a:t>
            </a:r>
            <a:r>
              <a:rPr lang="en-US" dirty="0" err="1"/>
              <a:t>conotruncal</a:t>
            </a:r>
            <a:r>
              <a:rPr lang="en-US" dirty="0"/>
              <a:t> </a:t>
            </a:r>
            <a:r>
              <a:rPr lang="en-US" dirty="0" err="1"/>
              <a:t>septation</a:t>
            </a:r>
            <a:endParaRPr lang="en-US" dirty="0"/>
          </a:p>
          <a:p>
            <a:endParaRPr lang="en-IN" dirty="0"/>
          </a:p>
          <a:p>
            <a:r>
              <a:rPr lang="en-IN" dirty="0"/>
              <a:t>The total absence - </a:t>
            </a:r>
            <a:r>
              <a:rPr lang="en-IN" dirty="0" err="1"/>
              <a:t>aorticopulmonary</a:t>
            </a:r>
            <a:r>
              <a:rPr lang="en-IN" dirty="0"/>
              <a:t> septum of the </a:t>
            </a:r>
            <a:r>
              <a:rPr lang="en-IN" dirty="0" err="1"/>
              <a:t>truncus</a:t>
            </a:r>
            <a:r>
              <a:rPr lang="en-IN" dirty="0"/>
              <a:t> and the </a:t>
            </a:r>
            <a:r>
              <a:rPr lang="en-IN" dirty="0" err="1"/>
              <a:t>interinfundibular</a:t>
            </a:r>
            <a:r>
              <a:rPr lang="en-IN" dirty="0"/>
              <a:t> or bulbar septum: malformation- </a:t>
            </a:r>
            <a:r>
              <a:rPr lang="en-IN" dirty="0" err="1"/>
              <a:t>truncus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</a:t>
            </a:r>
            <a:r>
              <a:rPr lang="en-IN" dirty="0" err="1"/>
              <a:t>communis</a:t>
            </a:r>
            <a:r>
              <a:rPr lang="en-IN" dirty="0"/>
              <a:t>'.</a:t>
            </a:r>
          </a:p>
          <a:p>
            <a:endParaRPr lang="en-US" dirty="0"/>
          </a:p>
          <a:p>
            <a:r>
              <a:rPr lang="en-US" dirty="0"/>
              <a:t>Mechanism: incomplete or failed </a:t>
            </a:r>
            <a:r>
              <a:rPr lang="en-US" dirty="0" err="1"/>
              <a:t>septation</a:t>
            </a:r>
            <a:r>
              <a:rPr lang="en-US" dirty="0"/>
              <a:t> of the embryonic </a:t>
            </a:r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.  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ommon arterial trunk with univentricular heart.pdf - Adobe Reader 10-04-2024 00_01_56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619" y="1615562"/>
            <a:ext cx="3704762" cy="4495238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 congenital cardiovascular malformation in which a single arterial trunk arises from the heart, giving origin sequentially to:</a:t>
            </a:r>
          </a:p>
          <a:p>
            <a:pPr>
              <a:buFontTx/>
              <a:buChar char="-"/>
            </a:pPr>
            <a:r>
              <a:rPr lang="en-IN" dirty="0"/>
              <a:t>the coronary arteries</a:t>
            </a:r>
          </a:p>
          <a:p>
            <a:pPr>
              <a:buFontTx/>
              <a:buChar char="-"/>
            </a:pPr>
            <a:r>
              <a:rPr lang="en-IN" dirty="0"/>
              <a:t>one or more pulmonary arteries</a:t>
            </a:r>
          </a:p>
          <a:p>
            <a:pPr>
              <a:buFontTx/>
              <a:buChar char="-"/>
            </a:pPr>
            <a:r>
              <a:rPr lang="en-IN" dirty="0"/>
              <a:t>systemic arterial circulation. </a:t>
            </a:r>
          </a:p>
          <a:p>
            <a:pPr>
              <a:buFontTx/>
              <a:buChar char="-"/>
            </a:pPr>
            <a:endParaRPr lang="en-IN" dirty="0"/>
          </a:p>
          <a:p>
            <a:r>
              <a:rPr lang="en-IN" dirty="0"/>
              <a:t>There is therefore a common </a:t>
            </a:r>
            <a:r>
              <a:rPr lang="en-IN" dirty="0" err="1"/>
              <a:t>ventriculo</a:t>
            </a:r>
            <a:r>
              <a:rPr lang="en-IN" dirty="0"/>
              <a:t>–arterial junction, with a common arterial valve, above a large outlet </a:t>
            </a:r>
            <a:r>
              <a:rPr lang="en-IN" dirty="0" err="1"/>
              <a:t>juxta</a:t>
            </a:r>
            <a:r>
              <a:rPr lang="en-IN" dirty="0"/>
              <a:t>–arterial VSD.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TRANSPOSITION OF GREAT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Ventriculoarterial</a:t>
            </a:r>
            <a:r>
              <a:rPr lang="en-US" dirty="0"/>
              <a:t> discordance: Aorta from morphological RV, pulmonary from morphological LV.</a:t>
            </a:r>
          </a:p>
          <a:p>
            <a:endParaRPr lang="en-US" dirty="0"/>
          </a:p>
          <a:p>
            <a:r>
              <a:rPr lang="en-US" dirty="0"/>
              <a:t>Aorta: right and anterior to pulmonary artery.</a:t>
            </a:r>
          </a:p>
          <a:p>
            <a:r>
              <a:rPr lang="en-US" dirty="0"/>
              <a:t>Great arteries- parallel placement with parallel circulation.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Mechanism: arrest of both proximal &amp; distal </a:t>
            </a:r>
            <a:r>
              <a:rPr lang="en-US" dirty="0" err="1"/>
              <a:t>conal</a:t>
            </a:r>
            <a:r>
              <a:rPr lang="en-US" dirty="0"/>
              <a:t> rotations </a:t>
            </a:r>
          </a:p>
          <a:p>
            <a:r>
              <a:rPr lang="en-US" dirty="0"/>
              <a:t>Aorta is </a:t>
            </a:r>
            <a:r>
              <a:rPr lang="en-US" dirty="0" err="1"/>
              <a:t>dextro</a:t>
            </a:r>
            <a:r>
              <a:rPr lang="en-US" dirty="0"/>
              <a:t>-posed: right side of the pulmonary artery with no continuity with left ventricle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E:\julian cardio\conotruncal development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for communication- mixing blood: either ASD or VSD or PDA.</a:t>
            </a:r>
          </a:p>
          <a:p>
            <a:r>
              <a:rPr lang="en-US" dirty="0"/>
              <a:t> Allows oxygenation in pulmonary circuit -then entry into systemic circulation- to support life. </a:t>
            </a:r>
          </a:p>
          <a:p>
            <a:r>
              <a:rPr lang="en-US" dirty="0"/>
              <a:t>MC lesion-VSD (50% cases).</a:t>
            </a:r>
          </a:p>
          <a:p>
            <a:r>
              <a:rPr lang="en-US" dirty="0"/>
              <a:t>Rare- pulmonary outflow tract obstruction, </a:t>
            </a:r>
            <a:r>
              <a:rPr lang="en-US" dirty="0" err="1"/>
              <a:t>coarctation</a:t>
            </a:r>
            <a:r>
              <a:rPr lang="en-US" dirty="0"/>
              <a:t> of the aorta (≈5%).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Atrioventricular</a:t>
            </a:r>
            <a:r>
              <a:rPr lang="en-IN" dirty="0"/>
              <a:t> concordance present. </a:t>
            </a:r>
          </a:p>
          <a:p>
            <a:r>
              <a:rPr lang="en-IN" dirty="0"/>
              <a:t>If no significant additional cardiac lesions -TGA with intact ventricular septum- simple TGA</a:t>
            </a:r>
          </a:p>
          <a:p>
            <a:r>
              <a:rPr lang="en-IN" dirty="0"/>
              <a:t>Complex TGA- associated cardiac anomalies- VSD (</a:t>
            </a:r>
            <a:r>
              <a:rPr lang="en-IN" dirty="0" err="1"/>
              <a:t>upto</a:t>
            </a:r>
            <a:r>
              <a:rPr lang="en-IN" dirty="0"/>
              <a:t> 45%), LVOT obstruction (25%) and </a:t>
            </a:r>
            <a:r>
              <a:rPr lang="en-IN" dirty="0" err="1"/>
              <a:t>coarctation</a:t>
            </a:r>
            <a:r>
              <a:rPr lang="en-IN" dirty="0"/>
              <a:t> of the aorta (5%).</a:t>
            </a:r>
          </a:p>
          <a:p>
            <a:r>
              <a:rPr lang="en-IN" dirty="0"/>
              <a:t>TGA- not familial- 2:1 male preponderance.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Newborn with TGA +IVS- symptomatic from birth (day 1 cyanosis).</a:t>
            </a:r>
          </a:p>
          <a:p>
            <a:r>
              <a:rPr lang="en-IN" dirty="0"/>
              <a:t>Severe cyanosis is an early, almost universal clinical finding- only sign in first hours after birth.</a:t>
            </a:r>
          </a:p>
          <a:p>
            <a:r>
              <a:rPr lang="en-IN" dirty="0"/>
              <a:t>Screening for arterial oxygen saturation (SaO2) is indicated for early identification (asymptomatic)</a:t>
            </a:r>
          </a:p>
          <a:p>
            <a:r>
              <a:rPr lang="en-IN" dirty="0"/>
              <a:t>Especially when pre- or post-</a:t>
            </a:r>
            <a:r>
              <a:rPr lang="en-IN" dirty="0" err="1"/>
              <a:t>ductal</a:t>
            </a:r>
            <a:r>
              <a:rPr lang="en-IN" dirty="0"/>
              <a:t> or both spo2 values are &lt;95%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Prenatal detection: screening at obstetric anomaly scan.</a:t>
            </a:r>
          </a:p>
          <a:p>
            <a:r>
              <a:rPr lang="en-IN" dirty="0"/>
              <a:t>Apical four chamber-lower rates of detection of TGA </a:t>
            </a:r>
          </a:p>
          <a:p>
            <a:r>
              <a:rPr lang="en-IN" dirty="0"/>
              <a:t>Inclusion of the outflow-tract views – significant improvement in prenatal detection of TGA [ by </a:t>
            </a:r>
            <a:r>
              <a:rPr lang="en-IN" dirty="0" err="1"/>
              <a:t>upto</a:t>
            </a:r>
            <a:r>
              <a:rPr lang="en-IN" dirty="0"/>
              <a:t> 50%]- recommended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Chest radiographs: normal; or oval or egg-on-side cardiac shape (due to the narrow </a:t>
            </a:r>
            <a:r>
              <a:rPr lang="en-IN" dirty="0" err="1"/>
              <a:t>mediastinum</a:t>
            </a:r>
            <a:r>
              <a:rPr lang="en-IN" dirty="0"/>
              <a:t>), mild </a:t>
            </a:r>
            <a:r>
              <a:rPr lang="en-IN" dirty="0" err="1"/>
              <a:t>cardiomegaly</a:t>
            </a:r>
            <a:r>
              <a:rPr lang="en-IN" dirty="0"/>
              <a:t> and increased pulmonary vascular markings.</a:t>
            </a:r>
          </a:p>
          <a:p>
            <a:endParaRPr lang="en-IN" dirty="0"/>
          </a:p>
          <a:p>
            <a:r>
              <a:rPr lang="en-IN" dirty="0"/>
              <a:t>ECG may be normal or right-axis deviation and right ventricular hypertrophy.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 illustration of the heart formation with its marked parts in an embryo. The final schematic depicts the four chambers with their vessels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7" y="2439194"/>
            <a:ext cx="6524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Echocardiography :modality of choice for definitive diagnosis.</a:t>
            </a:r>
          </a:p>
          <a:p>
            <a:endParaRPr lang="en-IN" dirty="0"/>
          </a:p>
          <a:p>
            <a:r>
              <a:rPr lang="en-IN" dirty="0"/>
              <a:t>To look for root of great arteries and coronary arteries (origin and course), location of the valve </a:t>
            </a:r>
            <a:r>
              <a:rPr lang="en-IN" dirty="0" err="1"/>
              <a:t>commissures</a:t>
            </a:r>
            <a:r>
              <a:rPr lang="en-IN" dirty="0"/>
              <a:t>, VSD, LVOT obstruction, </a:t>
            </a:r>
            <a:r>
              <a:rPr lang="en-IN" dirty="0" err="1"/>
              <a:t>coarctation</a:t>
            </a:r>
            <a:r>
              <a:rPr lang="en-IN" dirty="0"/>
              <a:t> and mitral valve anomalies.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Initial management: </a:t>
            </a:r>
          </a:p>
          <a:p>
            <a:r>
              <a:rPr lang="en-IN" dirty="0"/>
              <a:t>Optimize mixing – methods: </a:t>
            </a:r>
          </a:p>
          <a:p>
            <a:pPr>
              <a:buNone/>
            </a:pPr>
            <a:r>
              <a:rPr lang="en-IN" dirty="0"/>
              <a:t>- IV infusion of PGE1- </a:t>
            </a:r>
            <a:r>
              <a:rPr lang="en-IN" dirty="0" err="1"/>
              <a:t>ductal</a:t>
            </a:r>
            <a:r>
              <a:rPr lang="en-IN" dirty="0"/>
              <a:t> patency until postnatal echo is complete and all sites of </a:t>
            </a:r>
            <a:r>
              <a:rPr lang="en-IN" dirty="0" err="1"/>
              <a:t>intercirculatory</a:t>
            </a:r>
            <a:r>
              <a:rPr lang="en-IN" dirty="0"/>
              <a:t> mixing have been identified.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Dosing regimens: reopen </a:t>
            </a:r>
            <a:r>
              <a:rPr lang="en-IN" dirty="0" err="1"/>
              <a:t>ductus</a:t>
            </a:r>
            <a:r>
              <a:rPr lang="en-IN" dirty="0"/>
              <a:t>- high dose- 0.1 mg/kg/min</a:t>
            </a:r>
          </a:p>
          <a:p>
            <a:r>
              <a:rPr lang="en-IN" dirty="0"/>
              <a:t>To maintain patency: 0.0125 to 0.05 mg/kg/min.</a:t>
            </a:r>
          </a:p>
          <a:p>
            <a:r>
              <a:rPr lang="en-IN" dirty="0"/>
              <a:t>Wean off after 2–4 hours if oxygen (O2) saturations and tissue perfusion are good.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If restrictive </a:t>
            </a:r>
            <a:r>
              <a:rPr lang="en-IN" dirty="0" err="1"/>
              <a:t>interatrial</a:t>
            </a:r>
            <a:r>
              <a:rPr lang="en-IN" dirty="0"/>
              <a:t> communication-</a:t>
            </a:r>
            <a:r>
              <a:rPr lang="en-IN" dirty="0" err="1"/>
              <a:t>ductal</a:t>
            </a:r>
            <a:r>
              <a:rPr lang="en-IN" dirty="0"/>
              <a:t> shunting will be inadequate- PGE1 may not suffice - emergency </a:t>
            </a:r>
            <a:r>
              <a:rPr lang="en-IN" dirty="0" err="1"/>
              <a:t>atrial</a:t>
            </a:r>
            <a:r>
              <a:rPr lang="en-IN" dirty="0"/>
              <a:t> </a:t>
            </a:r>
            <a:r>
              <a:rPr lang="en-IN" dirty="0" err="1"/>
              <a:t>septostomy</a:t>
            </a:r>
            <a:r>
              <a:rPr lang="en-IN" dirty="0"/>
              <a:t>. </a:t>
            </a:r>
          </a:p>
          <a:p>
            <a:endParaRPr lang="en-IN" dirty="0"/>
          </a:p>
          <a:p>
            <a:r>
              <a:rPr lang="en-IN" dirty="0"/>
              <a:t>Patients with deep </a:t>
            </a:r>
            <a:r>
              <a:rPr lang="en-IN" dirty="0" err="1"/>
              <a:t>hypoxaemia</a:t>
            </a:r>
            <a:r>
              <a:rPr lang="en-IN" dirty="0"/>
              <a:t> and acidosis: PGE1 infusion at 0.1 mg/kg/min while preparing for the </a:t>
            </a:r>
            <a:r>
              <a:rPr lang="en-IN" dirty="0" err="1"/>
              <a:t>atrial</a:t>
            </a:r>
            <a:r>
              <a:rPr lang="en-IN" dirty="0"/>
              <a:t> </a:t>
            </a:r>
            <a:r>
              <a:rPr lang="en-IN" dirty="0" err="1"/>
              <a:t>septostomy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Arterial switch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ASO for TGA IVS -introduced in the early 1980s. </a:t>
            </a:r>
          </a:p>
          <a:p>
            <a:r>
              <a:rPr lang="en-IN" dirty="0"/>
              <a:t>Neonatal left ventricle suited for systemic work  (withstood systemic pressure in throughout foetal life ). </a:t>
            </a:r>
          </a:p>
          <a:p>
            <a:endParaRPr lang="en-IN" dirty="0"/>
          </a:p>
          <a:p>
            <a:r>
              <a:rPr lang="en-IN" dirty="0"/>
              <a:t>The neonatal ASO -preferred approach- surgical mortality rate of 2–5% 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At birth, the LV muscle mass and RV mass are equal. Later due to rapid postnatal decrease in PVR- LV becomes ‘</a:t>
            </a:r>
            <a:r>
              <a:rPr lang="en-IN" dirty="0" err="1"/>
              <a:t>deconditioned</a:t>
            </a:r>
            <a:r>
              <a:rPr lang="en-IN" dirty="0"/>
              <a:t>’- loss of muscle mass- unable to withstand systemic workload.</a:t>
            </a:r>
          </a:p>
          <a:p>
            <a:endParaRPr lang="en-IN" dirty="0"/>
          </a:p>
          <a:p>
            <a:r>
              <a:rPr lang="en-IN" dirty="0"/>
              <a:t>Optimal timing: first few days to 3 weeks of life.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Impaired morphogenesis of either the outflow portion (</a:t>
            </a:r>
            <a:r>
              <a:rPr lang="en-US" dirty="0" err="1"/>
              <a:t>conotruncus</a:t>
            </a:r>
            <a:r>
              <a:rPr lang="en-US" dirty="0"/>
              <a:t>) or the </a:t>
            </a:r>
            <a:r>
              <a:rPr lang="en-US" dirty="0" err="1"/>
              <a:t>conoventricular</a:t>
            </a:r>
            <a:r>
              <a:rPr lang="en-US" dirty="0"/>
              <a:t> flange</a:t>
            </a:r>
          </a:p>
          <a:p>
            <a:r>
              <a:rPr lang="en-US" dirty="0"/>
              <a:t>Abnormal connection between the muscular ventricular septum and the </a:t>
            </a:r>
            <a:r>
              <a:rPr lang="en-US" dirty="0" err="1"/>
              <a:t>conus</a:t>
            </a:r>
            <a:r>
              <a:rPr lang="en-US" dirty="0"/>
              <a:t> septum</a:t>
            </a:r>
          </a:p>
          <a:p>
            <a:pPr>
              <a:buNone/>
            </a:pPr>
            <a:r>
              <a:rPr lang="en-US" dirty="0"/>
              <a:t>And hence sub aortic flow path from right ventricle</a:t>
            </a:r>
          </a:p>
          <a:p>
            <a:pPr>
              <a:buNone/>
            </a:pPr>
            <a:r>
              <a:rPr lang="en-US" dirty="0"/>
              <a:t>Originally both vessels arise from RV and if no </a:t>
            </a:r>
            <a:r>
              <a:rPr lang="en-US" dirty="0" err="1"/>
              <a:t>conoventricular</a:t>
            </a:r>
            <a:r>
              <a:rPr lang="en-US" dirty="0"/>
              <a:t>  shifting occurs then DORV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system defects</a:t>
            </a:r>
          </a:p>
        </p:txBody>
      </p:sp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2648320" cy="2915057"/>
          </a:xfrm>
        </p:spPr>
      </p:pic>
      <p:pic>
        <p:nvPicPr>
          <p:cNvPr id="4098" name="Picture 2" descr="D:\Cardiology\Academics\Presentation\Embryology\pictures\Cap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381250" cy="2800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7086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Interrupted arch of Aorta (IAA): </a:t>
            </a:r>
            <a:r>
              <a:rPr lang="en-US" sz="2200" dirty="0"/>
              <a:t>Complete obliteration of 4</a:t>
            </a:r>
            <a:r>
              <a:rPr lang="en-US" sz="2200" baseline="30000" dirty="0"/>
              <a:t>th</a:t>
            </a:r>
            <a:r>
              <a:rPr lang="en-US" sz="2200" dirty="0"/>
              <a:t> arch </a:t>
            </a:r>
          </a:p>
          <a:p>
            <a:endParaRPr lang="en-US" sz="2200" dirty="0"/>
          </a:p>
          <a:p>
            <a:r>
              <a:rPr lang="en-US" sz="2200" b="1" dirty="0"/>
              <a:t>Coarctation of Aorta</a:t>
            </a:r>
            <a:r>
              <a:rPr lang="en-US" sz="2200" dirty="0"/>
              <a:t>: Partial obliteration of 4</a:t>
            </a:r>
            <a:r>
              <a:rPr lang="en-US" sz="2200" baseline="30000" dirty="0"/>
              <a:t>th</a:t>
            </a:r>
            <a:r>
              <a:rPr lang="en-US" sz="2200" dirty="0"/>
              <a:t> arch 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Interrupted Aortic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IAA- a complete discontinuity or a </a:t>
            </a:r>
            <a:r>
              <a:rPr lang="en-IN" dirty="0" err="1"/>
              <a:t>nonpatent</a:t>
            </a:r>
            <a:r>
              <a:rPr lang="en-IN" dirty="0"/>
              <a:t> fibrous strand in the transverse arch or aortic isthmus. </a:t>
            </a:r>
          </a:p>
          <a:p>
            <a:endParaRPr lang="en-IN" dirty="0"/>
          </a:p>
          <a:p>
            <a:r>
              <a:rPr lang="en-IN" dirty="0"/>
              <a:t>The types of IAA were described by </a:t>
            </a:r>
            <a:r>
              <a:rPr lang="en-IN" dirty="0" err="1"/>
              <a:t>Celoria</a:t>
            </a:r>
            <a:r>
              <a:rPr lang="en-IN" dirty="0"/>
              <a:t> and Patten- based on the site of aortic arch interruption.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- Type A: interruption is distal to the left SCA.</a:t>
            </a:r>
          </a:p>
          <a:p>
            <a:pPr>
              <a:buNone/>
            </a:pPr>
            <a:r>
              <a:rPr lang="en-IN" dirty="0"/>
              <a:t>- Type B: interruption is between the left CCA and left SCA- MC.</a:t>
            </a:r>
          </a:p>
          <a:p>
            <a:pPr>
              <a:buNone/>
            </a:pPr>
            <a:r>
              <a:rPr lang="en-IN" dirty="0"/>
              <a:t>- Type C: interruption is between the </a:t>
            </a:r>
            <a:r>
              <a:rPr lang="en-IN" dirty="0" err="1"/>
              <a:t>innominate</a:t>
            </a:r>
            <a:r>
              <a:rPr lang="en-IN" dirty="0"/>
              <a:t> and left CCA- rarest.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Associated lesions: VSDs, TA, LVOTO, </a:t>
            </a:r>
            <a:r>
              <a:rPr lang="en-IN" dirty="0" err="1"/>
              <a:t>valvular</a:t>
            </a:r>
            <a:r>
              <a:rPr lang="en-IN" dirty="0"/>
              <a:t> aortic </a:t>
            </a:r>
            <a:r>
              <a:rPr lang="en-IN" dirty="0" err="1"/>
              <a:t>stenosis</a:t>
            </a:r>
            <a:r>
              <a:rPr lang="en-IN" dirty="0"/>
              <a:t>, transposition of great arteries, double outlet right ventricle (DORV) and </a:t>
            </a:r>
            <a:r>
              <a:rPr lang="en-IN" dirty="0" err="1"/>
              <a:t>aorto</a:t>
            </a:r>
            <a:r>
              <a:rPr lang="en-IN" dirty="0"/>
              <a:t>-pulmonary window (APW).</a:t>
            </a:r>
          </a:p>
          <a:p>
            <a:endParaRPr lang="en-IN" dirty="0"/>
          </a:p>
          <a:p>
            <a:pPr fontAlgn="base"/>
            <a:r>
              <a:rPr lang="en-IN" dirty="0"/>
              <a:t>Type B IAA often associated with </a:t>
            </a:r>
            <a:r>
              <a:rPr lang="en-IN" dirty="0" err="1"/>
              <a:t>DiGeorge</a:t>
            </a:r>
            <a:r>
              <a:rPr lang="en-IN" dirty="0"/>
              <a:t> syndrome.</a:t>
            </a:r>
          </a:p>
          <a:p>
            <a:pPr fontAlgn="base"/>
            <a:endParaRPr lang="en-IN" dirty="0"/>
          </a:p>
          <a:p>
            <a:pPr fontAlgn="base"/>
            <a:r>
              <a:rPr lang="en-IN" dirty="0"/>
              <a:t>Complete </a:t>
            </a:r>
            <a:r>
              <a:rPr lang="en-IN" dirty="0" err="1"/>
              <a:t>DiGeorge</a:t>
            </a:r>
            <a:r>
              <a:rPr lang="en-IN" dirty="0"/>
              <a:t> syndrome: IAA with </a:t>
            </a:r>
            <a:r>
              <a:rPr lang="en-IN" dirty="0" err="1"/>
              <a:t>dysmorphic</a:t>
            </a:r>
            <a:r>
              <a:rPr lang="en-IN" dirty="0"/>
              <a:t> facial features; hypocalcaemia and low (&lt;400 cells/mm) CD4+ T-lymphocyte count.</a:t>
            </a:r>
          </a:p>
          <a:p>
            <a:pPr fontAlgn="base"/>
            <a:endParaRPr lang="en-IN" dirty="0"/>
          </a:p>
          <a:p>
            <a:pPr fontAlgn="base"/>
            <a:r>
              <a:rPr lang="en-IN" dirty="0"/>
              <a:t>Partial </a:t>
            </a:r>
            <a:r>
              <a:rPr lang="en-IN" dirty="0" err="1"/>
              <a:t>DiGeorge</a:t>
            </a:r>
            <a:r>
              <a:rPr lang="en-IN" dirty="0"/>
              <a:t> syndrome: </a:t>
            </a:r>
            <a:r>
              <a:rPr lang="en-IN" dirty="0" err="1"/>
              <a:t>dysmorphic</a:t>
            </a:r>
            <a:r>
              <a:rPr lang="en-IN" dirty="0"/>
              <a:t> facial features with hypocalcaemia and IAA in the absence of any deficit of the CD4+ T-lymphocyte subpopulation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Outflow region of the developing heart: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Cordis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Conus</a:t>
            </a:r>
            <a:r>
              <a:rPr lang="en-US" sz="2400" b="1" dirty="0"/>
              <a:t> : </a:t>
            </a:r>
            <a:r>
              <a:rPr lang="en-US" sz="2400" dirty="0"/>
              <a:t>The myocardial segment between ventricle and semilunar valves – forms outflow tract proximal to ventricles.</a:t>
            </a:r>
          </a:p>
          <a:p>
            <a:endParaRPr lang="en-US" sz="2400" dirty="0"/>
          </a:p>
          <a:p>
            <a:r>
              <a:rPr lang="en-US" sz="2400" dirty="0"/>
              <a:t>After </a:t>
            </a:r>
            <a:r>
              <a:rPr lang="en-US" sz="2400" dirty="0" err="1"/>
              <a:t>septation</a:t>
            </a:r>
            <a:r>
              <a:rPr lang="en-US" sz="2400" dirty="0"/>
              <a:t> and rotation, it persists in normal heart as </a:t>
            </a:r>
            <a:r>
              <a:rPr lang="en-US" sz="2400" dirty="0" err="1"/>
              <a:t>subpulmonary</a:t>
            </a:r>
            <a:r>
              <a:rPr lang="en-US" sz="2400" dirty="0"/>
              <a:t> </a:t>
            </a:r>
            <a:r>
              <a:rPr lang="en-US" sz="2400" dirty="0" err="1"/>
              <a:t>infundibulum</a:t>
            </a:r>
            <a:r>
              <a:rPr lang="en-US" sz="2400" dirty="0"/>
              <a:t> and disappears on the </a:t>
            </a:r>
            <a:r>
              <a:rPr lang="en-US" sz="2400" dirty="0" err="1"/>
              <a:t>subaortic</a:t>
            </a:r>
            <a:r>
              <a:rPr lang="en-US" sz="2400" dirty="0"/>
              <a:t> side by myocardial regressive absorption.</a:t>
            </a:r>
          </a:p>
          <a:p>
            <a:endParaRPr lang="en-US" sz="2400" dirty="0"/>
          </a:p>
          <a:p>
            <a:r>
              <a:rPr lang="en-US" sz="2400" dirty="0"/>
              <a:t>It includes: Proximal third- </a:t>
            </a:r>
            <a:r>
              <a:rPr lang="en-US" sz="2400" dirty="0" err="1"/>
              <a:t>trabeculated</a:t>
            </a:r>
            <a:r>
              <a:rPr lang="en-US" sz="2400" dirty="0"/>
              <a:t> part of RV</a:t>
            </a:r>
          </a:p>
          <a:p>
            <a:pPr>
              <a:buNone/>
            </a:pPr>
            <a:r>
              <a:rPr lang="en-US" sz="2400" dirty="0"/>
              <a:t>                      Mid portion: </a:t>
            </a:r>
            <a:r>
              <a:rPr lang="en-US" sz="2400" i="1" dirty="0" err="1"/>
              <a:t>Conus</a:t>
            </a:r>
            <a:r>
              <a:rPr lang="en-US" sz="2400" i="1" dirty="0"/>
              <a:t> </a:t>
            </a:r>
            <a:r>
              <a:rPr lang="en-US" sz="2400" i="1" dirty="0" err="1"/>
              <a:t>Cordis</a:t>
            </a:r>
            <a:r>
              <a:rPr lang="en-US" sz="2400" i="1" dirty="0"/>
              <a:t>-</a:t>
            </a:r>
            <a:r>
              <a:rPr lang="en-US" sz="2400" b="1" dirty="0"/>
              <a:t> </a:t>
            </a:r>
            <a:r>
              <a:rPr lang="en-US" sz="2400" dirty="0"/>
              <a:t>outflow tract of both                   </a:t>
            </a:r>
          </a:p>
          <a:p>
            <a:pPr>
              <a:buNone/>
            </a:pPr>
            <a:r>
              <a:rPr lang="en-US" sz="2400" dirty="0"/>
              <a:t>                                               ventricles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IAA- </a:t>
            </a:r>
            <a:r>
              <a:rPr lang="en-IN" dirty="0" err="1"/>
              <a:t>ductus</a:t>
            </a:r>
            <a:r>
              <a:rPr lang="en-IN" dirty="0"/>
              <a:t> dependent congenital heart disease</a:t>
            </a:r>
          </a:p>
          <a:p>
            <a:r>
              <a:rPr lang="en-IN" dirty="0"/>
              <a:t>Without corrective surgery- high mortality in the neonatal period. </a:t>
            </a:r>
          </a:p>
          <a:p>
            <a:r>
              <a:rPr lang="en-IN" dirty="0"/>
              <a:t>Feasible to repair IAA-VSD within the first month after birth. 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/>
              <a:t>Coarctation</a:t>
            </a:r>
            <a:r>
              <a:rPr lang="en-IN" dirty="0"/>
              <a:t> of aorta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Tight </a:t>
            </a:r>
            <a:r>
              <a:rPr lang="en-IN" dirty="0" err="1"/>
              <a:t>stenosis</a:t>
            </a:r>
            <a:r>
              <a:rPr lang="en-IN" dirty="0"/>
              <a:t> distal to the left </a:t>
            </a:r>
            <a:r>
              <a:rPr lang="en-IN" dirty="0" err="1"/>
              <a:t>subclavian</a:t>
            </a:r>
            <a:r>
              <a:rPr lang="en-IN" dirty="0"/>
              <a:t> artery.</a:t>
            </a:r>
          </a:p>
          <a:p>
            <a:endParaRPr lang="en-IN" dirty="0"/>
          </a:p>
          <a:p>
            <a:r>
              <a:rPr lang="en-IN" dirty="0"/>
              <a:t>It accounts for approximately 5–7% of all congenital heart diseases. </a:t>
            </a:r>
          </a:p>
          <a:p>
            <a:endParaRPr lang="en-IN" dirty="0"/>
          </a:p>
          <a:p>
            <a:r>
              <a:rPr lang="en-IN" dirty="0"/>
              <a:t>Mechanisms: three hypotheses:-</a:t>
            </a:r>
          </a:p>
          <a:p>
            <a:pPr>
              <a:buFontTx/>
              <a:buChar char="-"/>
            </a:pPr>
            <a:r>
              <a:rPr lang="en-IN" dirty="0"/>
              <a:t>a)  tissue from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enters into the aortic wall where it connects to descending aorta. </a:t>
            </a:r>
            <a:r>
              <a:rPr lang="en-IN" dirty="0" err="1"/>
              <a:t>Ductus</a:t>
            </a:r>
            <a:r>
              <a:rPr lang="en-IN" dirty="0"/>
              <a:t> constricts in postnatal period - tissue in the isthmus constricts.</a:t>
            </a:r>
          </a:p>
          <a:p>
            <a:pPr>
              <a:buFontTx/>
              <a:buChar char="-"/>
            </a:pPr>
            <a:endParaRPr lang="en-IN" dirty="0"/>
          </a:p>
          <a:p>
            <a:pPr>
              <a:buFontTx/>
              <a:buChar char="-"/>
            </a:pPr>
            <a:r>
              <a:rPr lang="en-IN" dirty="0"/>
              <a:t>B) Abnormal </a:t>
            </a:r>
            <a:r>
              <a:rPr lang="en-IN" dirty="0" err="1"/>
              <a:t>preductal</a:t>
            </a:r>
            <a:r>
              <a:rPr lang="en-IN" dirty="0"/>
              <a:t> flow or abnormal angle between the </a:t>
            </a:r>
            <a:r>
              <a:rPr lang="en-IN" dirty="0" err="1"/>
              <a:t>ductus</a:t>
            </a:r>
            <a:r>
              <a:rPr lang="en-IN" dirty="0"/>
              <a:t> and aorta leads to increased right-to-left </a:t>
            </a:r>
            <a:r>
              <a:rPr lang="en-IN" dirty="0" err="1"/>
              <a:t>ductal</a:t>
            </a:r>
            <a:r>
              <a:rPr lang="en-IN" dirty="0"/>
              <a:t> flow , decreased flow across the arch and isthmus.</a:t>
            </a:r>
          </a:p>
          <a:p>
            <a:pPr>
              <a:buFontTx/>
              <a:buChar char="-"/>
            </a:pPr>
            <a:endParaRPr lang="en-IN" dirty="0"/>
          </a:p>
          <a:p>
            <a:pPr>
              <a:buFontTx/>
              <a:buChar char="-"/>
            </a:pPr>
            <a:r>
              <a:rPr lang="en-IN" dirty="0"/>
              <a:t>C) Abnormal involution of small segment of left dorsal aorta- migrates cranially with left </a:t>
            </a:r>
            <a:r>
              <a:rPr lang="en-IN" dirty="0" err="1"/>
              <a:t>subclavian</a:t>
            </a:r>
            <a:r>
              <a:rPr lang="en-IN" dirty="0"/>
              <a:t> artery.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u="sng" dirty="0"/>
              <a:t>Significance:</a:t>
            </a:r>
          </a:p>
          <a:p>
            <a:pPr>
              <a:buNone/>
            </a:pPr>
            <a:r>
              <a:rPr lang="en-IN" dirty="0"/>
              <a:t> </a:t>
            </a:r>
          </a:p>
          <a:p>
            <a:r>
              <a:rPr lang="en-IN" dirty="0"/>
              <a:t>Prone to neurovascular complications- intracranial </a:t>
            </a:r>
            <a:r>
              <a:rPr lang="en-IN" dirty="0" err="1"/>
              <a:t>hemorrhage</a:t>
            </a:r>
            <a:r>
              <a:rPr lang="en-IN" dirty="0"/>
              <a:t> of aneurysm (12%), intracranial subarachnoid </a:t>
            </a:r>
            <a:r>
              <a:rPr lang="en-IN" dirty="0" err="1"/>
              <a:t>hemorrhage</a:t>
            </a:r>
            <a:r>
              <a:rPr lang="en-IN" dirty="0"/>
              <a:t> (7%) 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Recurrent </a:t>
            </a:r>
            <a:r>
              <a:rPr lang="en-IN" dirty="0" err="1"/>
              <a:t>coarctation</a:t>
            </a:r>
            <a:r>
              <a:rPr lang="en-IN" dirty="0"/>
              <a:t>, aneurysm, persistent essential hypertension- common after surgical repair.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/>
              <a:t>Pseudocoarctation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Rare anomaly: kinking or buckling of the descending aorta at the level of the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.</a:t>
            </a:r>
          </a:p>
          <a:p>
            <a:r>
              <a:rPr lang="en-IN" dirty="0"/>
              <a:t>Mechanism- failure of compression and fusion of the third through 10th segments of the dorsal aortic roots and left fourth arch segment.</a:t>
            </a:r>
          </a:p>
          <a:p>
            <a:endParaRPr lang="en-IN" dirty="0"/>
          </a:p>
          <a:p>
            <a:r>
              <a:rPr lang="en-IN" dirty="0"/>
              <a:t>Significance : may produce conditions for development of aneurysm, with risk of rupture.</a:t>
            </a:r>
          </a:p>
          <a:p>
            <a:r>
              <a:rPr lang="en-IN" dirty="0"/>
              <a:t>Careful follow-up and surgical treatment is recommended.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en-IN" dirty="0"/>
              <a:t>ARCH ABNORMALITIES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Normal left aortic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The normal left aortic arch- formed by involution of the distal right fourth arch (between the right </a:t>
            </a:r>
            <a:r>
              <a:rPr lang="en-IN" dirty="0" err="1"/>
              <a:t>subclavian</a:t>
            </a:r>
            <a:r>
              <a:rPr lang="en-IN" dirty="0"/>
              <a:t> artery and descending aorta) </a:t>
            </a:r>
          </a:p>
          <a:p>
            <a:endParaRPr lang="en-IN" dirty="0"/>
          </a:p>
          <a:p>
            <a:r>
              <a:rPr lang="en-IN" dirty="0"/>
              <a:t>Regression of the right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and right dorsal aorta distal to the origin of the seventh </a:t>
            </a:r>
            <a:r>
              <a:rPr lang="en-IN" dirty="0" err="1"/>
              <a:t>intersegmental</a:t>
            </a:r>
            <a:r>
              <a:rPr lang="en-IN" dirty="0"/>
              <a:t> artery (precursor to the distal </a:t>
            </a:r>
            <a:r>
              <a:rPr lang="en-IN" dirty="0" err="1"/>
              <a:t>subclavian</a:t>
            </a:r>
            <a:r>
              <a:rPr lang="en-IN" dirty="0"/>
              <a:t> artery). </a:t>
            </a:r>
          </a:p>
          <a:p>
            <a:endParaRPr lang="en-IN" dirty="0"/>
          </a:p>
          <a:p>
            <a:r>
              <a:rPr lang="en-IN" dirty="0"/>
              <a:t>The remainder proximal part of the right fourth arch forms the proximal part of the right </a:t>
            </a:r>
            <a:r>
              <a:rPr lang="en-IN" dirty="0" err="1"/>
              <a:t>subclavian</a:t>
            </a:r>
            <a:r>
              <a:rPr lang="en-IN" dirty="0"/>
              <a:t> artery</a:t>
            </a:r>
          </a:p>
          <a:p>
            <a:endParaRPr lang="en-IN" dirty="0"/>
          </a:p>
          <a:p>
            <a:r>
              <a:rPr lang="en-IN" dirty="0"/>
              <a:t>The left fourth arch forms the definitive aortic arch. </a:t>
            </a:r>
          </a:p>
          <a:p>
            <a:endParaRPr lang="en-IN" dirty="0"/>
          </a:p>
          <a:p>
            <a:r>
              <a:rPr lang="en-IN" dirty="0"/>
              <a:t>The distal right </a:t>
            </a:r>
            <a:r>
              <a:rPr lang="en-IN" dirty="0" err="1"/>
              <a:t>subclavian</a:t>
            </a:r>
            <a:r>
              <a:rPr lang="en-IN" dirty="0"/>
              <a:t> artery is formed from a part of the right dorsal aorta and the right seventh </a:t>
            </a:r>
            <a:r>
              <a:rPr lang="en-IN" dirty="0" err="1"/>
              <a:t>intersegmental</a:t>
            </a:r>
            <a:r>
              <a:rPr lang="en-IN" dirty="0"/>
              <a:t> artery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bovine arch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Common arch variant seen in 10–20% people</a:t>
            </a:r>
          </a:p>
          <a:p>
            <a:r>
              <a:rPr lang="en-IN" dirty="0"/>
              <a:t>Term is misnomer- it refers to the shared, or direct origin of the left common carotid and </a:t>
            </a:r>
            <a:r>
              <a:rPr lang="en-IN" dirty="0" err="1"/>
              <a:t>innominate</a:t>
            </a:r>
            <a:r>
              <a:rPr lang="en-IN" dirty="0"/>
              <a:t> artery.</a:t>
            </a:r>
          </a:p>
          <a:p>
            <a:endParaRPr lang="en-IN" dirty="0"/>
          </a:p>
          <a:p>
            <a:r>
              <a:rPr lang="en-IN" b="1" i="1" dirty="0"/>
              <a:t>Significance: </a:t>
            </a:r>
          </a:p>
          <a:p>
            <a:r>
              <a:rPr lang="en-IN" dirty="0"/>
              <a:t>Association with thoracic aortic aneurysms in elder populations </a:t>
            </a:r>
          </a:p>
          <a:p>
            <a:r>
              <a:rPr lang="en-IN" dirty="0"/>
              <a:t>Increased rate of neurological complications in carotid </a:t>
            </a:r>
            <a:r>
              <a:rPr lang="en-IN" dirty="0" err="1"/>
              <a:t>stenting</a:t>
            </a:r>
            <a:r>
              <a:rPr lang="en-IN" dirty="0"/>
              <a:t> procedures.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Left aortic arch with aberrant right </a:t>
            </a:r>
            <a:r>
              <a:rPr lang="en-IN" dirty="0" err="1"/>
              <a:t>subclavian</a:t>
            </a:r>
            <a:r>
              <a:rPr lang="en-IN" dirty="0"/>
              <a:t> artery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IN" dirty="0"/>
          </a:p>
          <a:p>
            <a:r>
              <a:rPr lang="en-IN" sz="4500" dirty="0"/>
              <a:t>Prevalence of 0.5%–2%. </a:t>
            </a:r>
          </a:p>
          <a:p>
            <a:endParaRPr lang="en-IN" sz="4500" dirty="0"/>
          </a:p>
          <a:p>
            <a:r>
              <a:rPr lang="en-IN" sz="4500" dirty="0"/>
              <a:t>Right </a:t>
            </a:r>
            <a:r>
              <a:rPr lang="en-IN" sz="4500" dirty="0" err="1"/>
              <a:t>subclavian</a:t>
            </a:r>
            <a:r>
              <a:rPr lang="en-IN" sz="4500" dirty="0"/>
              <a:t> artery arises from the aortic arch distal to the left </a:t>
            </a:r>
            <a:r>
              <a:rPr lang="en-IN" sz="4500" dirty="0" err="1"/>
              <a:t>subclavian</a:t>
            </a:r>
            <a:r>
              <a:rPr lang="en-IN" sz="4500" dirty="0"/>
              <a:t> artery.</a:t>
            </a:r>
          </a:p>
          <a:p>
            <a:endParaRPr lang="en-IN" sz="4500" dirty="0"/>
          </a:p>
          <a:p>
            <a:r>
              <a:rPr lang="en-IN" sz="4500" dirty="0"/>
              <a:t>Artery has oblique course (behind </a:t>
            </a:r>
            <a:r>
              <a:rPr lang="en-IN" sz="4500" dirty="0" err="1"/>
              <a:t>esophagus</a:t>
            </a:r>
            <a:r>
              <a:rPr lang="en-IN" sz="4500" dirty="0"/>
              <a:t>) from caudal left to cranial right.</a:t>
            </a:r>
          </a:p>
          <a:p>
            <a:endParaRPr lang="en-IN" sz="4500" dirty="0"/>
          </a:p>
          <a:p>
            <a:r>
              <a:rPr lang="en-IN" sz="4500" b="1" dirty="0"/>
              <a:t>Mechanism: </a:t>
            </a:r>
            <a:r>
              <a:rPr lang="en-IN" sz="4500" dirty="0"/>
              <a:t>Involution of the right fourth aortic arch between the right common carotid and right </a:t>
            </a:r>
            <a:r>
              <a:rPr lang="en-IN" sz="4500" dirty="0" err="1"/>
              <a:t>subclavian</a:t>
            </a:r>
            <a:r>
              <a:rPr lang="en-IN" sz="4500" dirty="0"/>
              <a:t> artery (normally it occurs distal to the right </a:t>
            </a:r>
            <a:r>
              <a:rPr lang="en-IN" sz="4500" dirty="0" err="1"/>
              <a:t>subclavian</a:t>
            </a:r>
            <a:r>
              <a:rPr lang="en-IN" sz="4500" dirty="0"/>
              <a:t> artery).</a:t>
            </a:r>
          </a:p>
          <a:p>
            <a:endParaRPr lang="en-IN" sz="4500" dirty="0"/>
          </a:p>
          <a:p>
            <a:r>
              <a:rPr lang="en-IN" sz="4500" dirty="0"/>
              <a:t>Fusion of the right CCA and right SA into </a:t>
            </a:r>
            <a:r>
              <a:rPr lang="en-IN" sz="4500" dirty="0" err="1"/>
              <a:t>brachiocephalic</a:t>
            </a:r>
            <a:r>
              <a:rPr lang="en-IN" sz="4500" dirty="0"/>
              <a:t> artery fails </a:t>
            </a:r>
            <a:r>
              <a:rPr lang="en-IN" sz="4500" dirty="0" err="1"/>
              <a:t>tooccur</a:t>
            </a:r>
            <a:r>
              <a:rPr lang="en-IN" sz="4500" dirty="0"/>
              <a:t>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Left aortic arch now gives rise to four arteries: right CCA, left CCA, left SA, and  right SA .</a:t>
            </a:r>
          </a:p>
          <a:p>
            <a:endParaRPr lang="en-IN" dirty="0"/>
          </a:p>
          <a:p>
            <a:r>
              <a:rPr lang="en-IN" b="1" dirty="0"/>
              <a:t>MC course </a:t>
            </a:r>
            <a:r>
              <a:rPr lang="en-IN" dirty="0"/>
              <a:t>: </a:t>
            </a:r>
            <a:r>
              <a:rPr lang="en-IN" dirty="0" err="1"/>
              <a:t>retroesophageal</a:t>
            </a:r>
            <a:r>
              <a:rPr lang="en-IN" dirty="0"/>
              <a:t>; others-between the trachea and </a:t>
            </a:r>
            <a:r>
              <a:rPr lang="en-IN" dirty="0" err="1"/>
              <a:t>esophagus</a:t>
            </a:r>
            <a:r>
              <a:rPr lang="en-IN" dirty="0"/>
              <a:t> or anterior to trachea.</a:t>
            </a:r>
          </a:p>
          <a:p>
            <a:endParaRPr lang="en-IN" dirty="0"/>
          </a:p>
          <a:p>
            <a:r>
              <a:rPr lang="en-IN" dirty="0"/>
              <a:t>Usually asymptomatic but occasionally- </a:t>
            </a:r>
            <a:r>
              <a:rPr lang="en-IN" dirty="0" err="1"/>
              <a:t>dysphagia</a:t>
            </a:r>
            <a:r>
              <a:rPr lang="en-IN" dirty="0"/>
              <a:t>, cough, </a:t>
            </a:r>
            <a:r>
              <a:rPr lang="en-IN" dirty="0" err="1"/>
              <a:t>stridor</a:t>
            </a:r>
            <a:r>
              <a:rPr lang="en-IN" dirty="0"/>
              <a:t>, and thoracic pain from </a:t>
            </a:r>
            <a:r>
              <a:rPr lang="en-IN" dirty="0" err="1"/>
              <a:t>esophageal</a:t>
            </a:r>
            <a:r>
              <a:rPr lang="en-IN" dirty="0"/>
              <a:t> compression </a:t>
            </a:r>
          </a:p>
          <a:p>
            <a:endParaRPr lang="en-IN" dirty="0"/>
          </a:p>
          <a:p>
            <a:r>
              <a:rPr lang="en-IN" b="1" dirty="0"/>
              <a:t>Significance:</a:t>
            </a:r>
            <a:r>
              <a:rPr lang="en-IN" dirty="0"/>
              <a:t> Unforeseen issues in </a:t>
            </a:r>
            <a:r>
              <a:rPr lang="en-IN" dirty="0" err="1"/>
              <a:t>transradial</a:t>
            </a:r>
            <a:r>
              <a:rPr lang="en-IN" dirty="0"/>
              <a:t> cerebral procedures. Approach to ascending aorta by the right trans radial route challenging.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Left circumflex aorta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Extremely rare variant- left aortic arch ascends to the left of trachea, crosses </a:t>
            </a:r>
            <a:r>
              <a:rPr lang="en-IN" dirty="0" err="1"/>
              <a:t>posteriorly</a:t>
            </a:r>
            <a:r>
              <a:rPr lang="en-IN" dirty="0"/>
              <a:t> and continues as right-sided descending aorta. </a:t>
            </a:r>
          </a:p>
          <a:p>
            <a:endParaRPr lang="en-IN" dirty="0"/>
          </a:p>
          <a:p>
            <a:r>
              <a:rPr lang="en-IN" dirty="0"/>
              <a:t>Aortic arch itself goes behind the </a:t>
            </a:r>
            <a:r>
              <a:rPr lang="en-IN" dirty="0" err="1"/>
              <a:t>esophagus</a:t>
            </a:r>
            <a:r>
              <a:rPr lang="en-IN" dirty="0"/>
              <a:t>, right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 connects the right pulmonary artery to descending aorta and forms a vascular ring. </a:t>
            </a:r>
          </a:p>
          <a:p>
            <a:endParaRPr lang="en-IN" dirty="0"/>
          </a:p>
          <a:p>
            <a:r>
              <a:rPr lang="en-IN" dirty="0"/>
              <a:t>A </a:t>
            </a:r>
            <a:r>
              <a:rPr lang="en-IN" b="1" dirty="0"/>
              <a:t>vascular ring </a:t>
            </a:r>
            <a:r>
              <a:rPr lang="en-IN" dirty="0"/>
              <a:t>is formed when vessels or their </a:t>
            </a:r>
            <a:r>
              <a:rPr lang="en-IN" dirty="0" err="1"/>
              <a:t>atretic</a:t>
            </a:r>
            <a:r>
              <a:rPr lang="en-IN" dirty="0"/>
              <a:t> portions entirely encircle the trachea and </a:t>
            </a:r>
            <a:r>
              <a:rPr lang="en-IN" dirty="0" err="1"/>
              <a:t>esophagus</a:t>
            </a:r>
            <a:r>
              <a:rPr lang="en-IN" dirty="0"/>
              <a:t>- potential airway and </a:t>
            </a:r>
            <a:r>
              <a:rPr lang="en-IN" dirty="0" err="1"/>
              <a:t>esophageal</a:t>
            </a:r>
            <a:r>
              <a:rPr lang="en-IN" dirty="0"/>
              <a:t> compression.</a:t>
            </a:r>
          </a:p>
          <a:p>
            <a:endParaRPr lang="en-IN" dirty="0"/>
          </a:p>
          <a:p>
            <a:r>
              <a:rPr lang="en-IN" b="1" dirty="0"/>
              <a:t>Mechanism: </a:t>
            </a:r>
            <a:r>
              <a:rPr lang="en-IN" dirty="0"/>
              <a:t>Regression of the right fourth arch b‐</a:t>
            </a:r>
            <a:r>
              <a:rPr lang="en-IN" dirty="0" err="1"/>
              <a:t>tween</a:t>
            </a:r>
            <a:r>
              <a:rPr lang="en-IN" dirty="0"/>
              <a:t> the right CCA and right SA with persistence of the right-sided sixth arch component forming the </a:t>
            </a:r>
            <a:r>
              <a:rPr lang="en-IN" dirty="0" err="1"/>
              <a:t>ductus</a:t>
            </a:r>
            <a:r>
              <a:rPr lang="en-IN" dirty="0"/>
              <a:t> </a:t>
            </a:r>
            <a:r>
              <a:rPr lang="en-IN" dirty="0" err="1"/>
              <a:t>arteriosus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There is persistence of the proximal left fourth arch forming the definitive aortic arch.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Truncus</a:t>
            </a:r>
            <a:r>
              <a:rPr lang="en-US" b="1" dirty="0"/>
              <a:t>: </a:t>
            </a:r>
            <a:r>
              <a:rPr lang="en-US" dirty="0"/>
              <a:t>The fibrous segment between </a:t>
            </a:r>
            <a:r>
              <a:rPr lang="en-US" dirty="0" err="1"/>
              <a:t>semilunar</a:t>
            </a:r>
            <a:r>
              <a:rPr lang="en-US" dirty="0"/>
              <a:t>  valves and aortic sac.</a:t>
            </a:r>
          </a:p>
          <a:p>
            <a:endParaRPr lang="en-US" dirty="0"/>
          </a:p>
          <a:p>
            <a:r>
              <a:rPr lang="en-US" dirty="0"/>
              <a:t>Distal third- </a:t>
            </a:r>
            <a:r>
              <a:rPr lang="en-US" b="1" dirty="0" err="1"/>
              <a:t>Truncus</a:t>
            </a:r>
            <a:r>
              <a:rPr lang="en-US" b="1" dirty="0"/>
              <a:t>- </a:t>
            </a:r>
            <a:r>
              <a:rPr lang="en-US" dirty="0"/>
              <a:t>roots and proximal parts of aorta and pulmonary arteries</a:t>
            </a:r>
          </a:p>
          <a:p>
            <a:endParaRPr lang="en-US" dirty="0"/>
          </a:p>
          <a:p>
            <a:r>
              <a:rPr lang="en-IN" dirty="0" err="1"/>
              <a:t>Invagination</a:t>
            </a:r>
            <a:r>
              <a:rPr lang="en-IN" dirty="0"/>
              <a:t> and elongation of the aortic sac into the interior of the pericardial cavity- to form </a:t>
            </a:r>
            <a:r>
              <a:rPr lang="en-IN" dirty="0" err="1"/>
              <a:t>truncus</a:t>
            </a:r>
            <a:r>
              <a:rPr lang="en-IN" dirty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Right aortic arch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Rare anatomical anomaly-  0.1% of population.</a:t>
            </a:r>
          </a:p>
          <a:p>
            <a:endParaRPr lang="en-IN" dirty="0"/>
          </a:p>
          <a:p>
            <a:r>
              <a:rPr lang="en-IN" dirty="0"/>
              <a:t>Three types according to the branching pattern of the arch vessels: </a:t>
            </a:r>
          </a:p>
          <a:p>
            <a:pPr>
              <a:buNone/>
            </a:pPr>
            <a:r>
              <a:rPr lang="en-IN" dirty="0"/>
              <a:t>- a) RAA with an aberrant left </a:t>
            </a:r>
            <a:r>
              <a:rPr lang="en-IN" dirty="0" err="1"/>
              <a:t>subclavian</a:t>
            </a:r>
            <a:r>
              <a:rPr lang="en-IN" dirty="0"/>
              <a:t> artery</a:t>
            </a:r>
          </a:p>
          <a:p>
            <a:pPr>
              <a:buNone/>
            </a:pPr>
            <a:r>
              <a:rPr lang="en-IN" dirty="0"/>
              <a:t>-b) RAA with mirror image branching</a:t>
            </a:r>
          </a:p>
          <a:p>
            <a:pPr>
              <a:buNone/>
            </a:pPr>
            <a:r>
              <a:rPr lang="en-IN" dirty="0"/>
              <a:t>-c) RAA with isolation of the left </a:t>
            </a:r>
            <a:r>
              <a:rPr lang="en-IN" dirty="0" err="1"/>
              <a:t>subclavian</a:t>
            </a:r>
            <a:r>
              <a:rPr lang="en-IN" dirty="0"/>
              <a:t> artery.</a:t>
            </a:r>
          </a:p>
          <a:p>
            <a:pPr>
              <a:buNone/>
            </a:pPr>
            <a:endParaRPr lang="en-IN" dirty="0"/>
          </a:p>
          <a:p>
            <a:r>
              <a:rPr lang="en-IN" b="1" dirty="0"/>
              <a:t>Mechanism:</a:t>
            </a:r>
            <a:r>
              <a:rPr lang="en-IN" dirty="0"/>
              <a:t> Persistence of the right fourth -thoracic aorta with regression of the left dorsal aorta. </a:t>
            </a:r>
          </a:p>
          <a:p>
            <a:endParaRPr lang="en-IN" dirty="0"/>
          </a:p>
          <a:p>
            <a:r>
              <a:rPr lang="en-IN" dirty="0"/>
              <a:t>It can be pre-tracheal (no symptoms) or retro-</a:t>
            </a:r>
            <a:r>
              <a:rPr lang="en-IN" dirty="0" err="1"/>
              <a:t>esophageal</a:t>
            </a:r>
            <a:r>
              <a:rPr lang="en-IN" dirty="0"/>
              <a:t> (vascular ring malformation).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Cervical aortic 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Unusually high position of the aortic arch in the lower mid-neck region- more common on the right.</a:t>
            </a:r>
          </a:p>
          <a:p>
            <a:endParaRPr lang="en-IN" dirty="0"/>
          </a:p>
          <a:p>
            <a:r>
              <a:rPr lang="en-IN" b="1" dirty="0"/>
              <a:t>Mechanism: </a:t>
            </a:r>
            <a:r>
              <a:rPr lang="en-IN" dirty="0"/>
              <a:t>persistence of the third aortic arch or failure of the fourth aortic arch to descend. </a:t>
            </a:r>
          </a:p>
          <a:p>
            <a:endParaRPr lang="en-IN" dirty="0"/>
          </a:p>
          <a:p>
            <a:r>
              <a:rPr lang="en-IN" dirty="0"/>
              <a:t>Often associated with micro-deletions: locus 22q11.2- regression or underdevelopment of the fourth aortic arch.</a:t>
            </a:r>
          </a:p>
          <a:p>
            <a:endParaRPr lang="en-IN" dirty="0"/>
          </a:p>
          <a:p>
            <a:r>
              <a:rPr lang="en-IN" dirty="0"/>
              <a:t>Associated with unusual origins of the ICA and ECA with descending aorta located contra-lateral to the arch.</a:t>
            </a:r>
          </a:p>
          <a:p>
            <a:endParaRPr lang="en-IN" dirty="0"/>
          </a:p>
          <a:p>
            <a:r>
              <a:rPr lang="en-IN" b="1" dirty="0"/>
              <a:t>Significance: </a:t>
            </a:r>
            <a:r>
              <a:rPr lang="en-IN" dirty="0"/>
              <a:t>most cases-asymptomatic.</a:t>
            </a:r>
          </a:p>
          <a:p>
            <a:pPr>
              <a:buNone/>
            </a:pPr>
            <a:r>
              <a:rPr lang="en-IN" dirty="0"/>
              <a:t>      uncommon-pulsating mass above the clavicle or compressive symptoms: respiratory difficulty, </a:t>
            </a:r>
            <a:r>
              <a:rPr lang="en-IN" dirty="0" err="1"/>
              <a:t>dysphagia</a:t>
            </a:r>
            <a:r>
              <a:rPr lang="en-IN" dirty="0"/>
              <a:t>, chest or back pain, aortic aneurysms.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Double aortic arch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MC clinically recognized form of complete vascular ring</a:t>
            </a:r>
          </a:p>
          <a:p>
            <a:endParaRPr lang="en-IN" dirty="0"/>
          </a:p>
          <a:p>
            <a:r>
              <a:rPr lang="en-IN" dirty="0"/>
              <a:t> Trachea and </a:t>
            </a:r>
            <a:r>
              <a:rPr lang="en-IN" dirty="0" err="1"/>
              <a:t>esophagus</a:t>
            </a:r>
            <a:r>
              <a:rPr lang="en-IN" dirty="0"/>
              <a:t> are completely encircled by the two arches.</a:t>
            </a:r>
          </a:p>
          <a:p>
            <a:endParaRPr lang="en-IN" dirty="0"/>
          </a:p>
          <a:p>
            <a:r>
              <a:rPr lang="en-IN" b="1" dirty="0"/>
              <a:t>Mechanism:</a:t>
            </a:r>
            <a:r>
              <a:rPr lang="en-IN" dirty="0"/>
              <a:t> persistence of both the right and left aortic arches.</a:t>
            </a:r>
          </a:p>
          <a:p>
            <a:endParaRPr lang="en-IN" dirty="0"/>
          </a:p>
          <a:p>
            <a:r>
              <a:rPr lang="en-IN" dirty="0"/>
              <a:t>Each arch gives rise to separate </a:t>
            </a:r>
            <a:r>
              <a:rPr lang="en-IN" dirty="0" err="1"/>
              <a:t>ipsilateral</a:t>
            </a:r>
            <a:r>
              <a:rPr lang="en-IN" dirty="0"/>
              <a:t> carotid and </a:t>
            </a:r>
            <a:r>
              <a:rPr lang="en-IN" dirty="0" err="1"/>
              <a:t>subclavian</a:t>
            </a:r>
            <a:r>
              <a:rPr lang="en-IN" dirty="0"/>
              <a:t>-symmetric appearance of the branch vessels.</a:t>
            </a:r>
          </a:p>
          <a:p>
            <a:endParaRPr lang="en-IN" dirty="0"/>
          </a:p>
          <a:p>
            <a:r>
              <a:rPr lang="en-IN" dirty="0"/>
              <a:t>Both arches are patent- one is typically larger- right arch often dominant- 70% of cases.</a:t>
            </a:r>
          </a:p>
          <a:p>
            <a:endParaRPr lang="en-IN" dirty="0"/>
          </a:p>
          <a:p>
            <a:r>
              <a:rPr lang="en-IN" dirty="0"/>
              <a:t>MC presentation: large right arch, left-sided descending thoracic aorta, and left sided </a:t>
            </a:r>
            <a:r>
              <a:rPr lang="en-IN" dirty="0" err="1"/>
              <a:t>ligamentum</a:t>
            </a:r>
            <a:r>
              <a:rPr lang="en-IN" dirty="0"/>
              <a:t> </a:t>
            </a:r>
            <a:r>
              <a:rPr lang="en-IN" dirty="0" err="1"/>
              <a:t>arteriosum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aortic arch </a:t>
            </a:r>
          </a:p>
        </p:txBody>
      </p:sp>
      <p:pic>
        <p:nvPicPr>
          <p:cNvPr id="1026" name="Picture 2" descr="D:\Cardiology\Academics\Presentation\Embryology\pictures\photo_2021-03-02_09-15-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5181600" cy="3947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Double Aortic arch</a:t>
            </a:r>
            <a:r>
              <a:rPr lang="en-US" sz="2000" dirty="0"/>
              <a:t>: Right dorsal aorta persists between the origin of 7</a:t>
            </a:r>
            <a:r>
              <a:rPr lang="en-US" sz="2000" baseline="30000" dirty="0"/>
              <a:t>th</a:t>
            </a:r>
            <a:r>
              <a:rPr lang="en-US" sz="2000" dirty="0"/>
              <a:t> intersegmental artery and its junction with left dorsal aorta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No brachiocephalic artery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Vascular ring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variants-vascular rings: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Right aortic arch with aberrant </a:t>
            </a:r>
            <a:r>
              <a:rPr lang="en-IN" dirty="0" err="1"/>
              <a:t>brachiocephalic</a:t>
            </a:r>
            <a:r>
              <a:rPr lang="en-IN" dirty="0"/>
              <a:t> artery</a:t>
            </a:r>
          </a:p>
          <a:p>
            <a:r>
              <a:rPr lang="en-IN" dirty="0"/>
              <a:t>Right circumflex aorta</a:t>
            </a:r>
          </a:p>
          <a:p>
            <a:r>
              <a:rPr lang="en-IN" dirty="0"/>
              <a:t>Right aortic arch with isolation of the left </a:t>
            </a:r>
            <a:r>
              <a:rPr lang="en-IN" dirty="0" err="1"/>
              <a:t>subclavian</a:t>
            </a:r>
            <a:r>
              <a:rPr lang="en-IN" dirty="0"/>
              <a:t> artery</a:t>
            </a:r>
          </a:p>
          <a:p>
            <a:r>
              <a:rPr lang="en-IN" dirty="0"/>
              <a:t>Right aortic arch with mirror image branching</a:t>
            </a:r>
          </a:p>
          <a:p>
            <a:r>
              <a:rPr lang="en-IN" dirty="0"/>
              <a:t>Right aortic arch with aberrant left </a:t>
            </a:r>
            <a:r>
              <a:rPr lang="en-IN" dirty="0" err="1"/>
              <a:t>subclavian</a:t>
            </a:r>
            <a:r>
              <a:rPr lang="en-IN" dirty="0"/>
              <a:t> artery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highlights: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Cardiac looping: heart tube is </a:t>
            </a:r>
            <a:r>
              <a:rPr lang="en-IN" dirty="0" err="1"/>
              <a:t>remodeled</a:t>
            </a:r>
            <a:r>
              <a:rPr lang="en-IN" dirty="0"/>
              <a:t> to brings the RV and LV to align with the outflow vessels and with atria.</a:t>
            </a:r>
          </a:p>
          <a:p>
            <a:r>
              <a:rPr lang="en-IN" dirty="0"/>
              <a:t>Cardiac neural crest cells: </a:t>
            </a:r>
            <a:r>
              <a:rPr lang="en-IN" dirty="0" err="1"/>
              <a:t>ventriculo</a:t>
            </a:r>
            <a:r>
              <a:rPr lang="en-IN" dirty="0"/>
              <a:t>-arterial  concordance- </a:t>
            </a:r>
            <a:r>
              <a:rPr lang="en-IN" dirty="0" err="1"/>
              <a:t>septation</a:t>
            </a:r>
            <a:r>
              <a:rPr lang="en-IN" dirty="0"/>
              <a:t> of the outflow tract to yield separate aortic and pulmonary channels. </a:t>
            </a:r>
          </a:p>
          <a:p>
            <a:r>
              <a:rPr lang="en-IN" dirty="0"/>
              <a:t>Aortic </a:t>
            </a:r>
            <a:r>
              <a:rPr lang="en-IN" dirty="0" err="1"/>
              <a:t>remodeling</a:t>
            </a:r>
            <a:r>
              <a:rPr lang="en-IN" dirty="0"/>
              <a:t>: initial symmetrical aortic arch becomes left-sided (right regresses)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arches </a:t>
            </a:r>
          </a:p>
        </p:txBody>
      </p:sp>
      <p:pic>
        <p:nvPicPr>
          <p:cNvPr id="4" name="Content Placeholder 3" descr="photo_2021-02-28_23-03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6136" y="1600200"/>
            <a:ext cx="5171727" cy="4525963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00174"/>
            <a:ext cx="8116278" cy="5000660"/>
          </a:xfrm>
        </p:spPr>
      </p:pic>
    </p:spTree>
    <p:extLst>
      <p:ext uri="{BB962C8B-B14F-4D97-AF65-F5344CB8AC3E}">
        <p14:creationId xmlns:p14="http://schemas.microsoft.com/office/powerpoint/2010/main" val="12639859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400" dirty="0"/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/>
              <a:t>               THANK YOU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19950</TotalTime>
  <Words>3690</Words>
  <Application>Microsoft Office PowerPoint</Application>
  <PresentationFormat>On-screen Show (4:3)</PresentationFormat>
  <Paragraphs>481</Paragraphs>
  <Slides>98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Development of great vessels and their anomalies </vt:lpstr>
      <vt:lpstr>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Outflow region of the developing heart: Bulbus Cordis</vt:lpstr>
      <vt:lpstr>PowerPoint Presentation</vt:lpstr>
      <vt:lpstr>PowerPoint Presentation</vt:lpstr>
      <vt:lpstr>Conotruncal development </vt:lpstr>
      <vt:lpstr>PowerPoint Presentation</vt:lpstr>
      <vt:lpstr>First Looping- The rightward looping of heart (C-shaped heart tube)  </vt:lpstr>
      <vt:lpstr>Second looping:</vt:lpstr>
      <vt:lpstr>PowerPoint Presentation</vt:lpstr>
      <vt:lpstr>PowerPoint Presentation</vt:lpstr>
      <vt:lpstr>PowerPoint Presentation</vt:lpstr>
      <vt:lpstr>PowerPoint Presentation</vt:lpstr>
      <vt:lpstr>Cardiac Neural Crest  </vt:lpstr>
      <vt:lpstr>PowerPoint Presentation</vt:lpstr>
      <vt:lpstr>PowerPoint Presentation</vt:lpstr>
      <vt:lpstr>PowerPoint Presentation</vt:lpstr>
      <vt:lpstr>PowerPoint Presentation</vt:lpstr>
      <vt:lpstr>Conotruncus and ostium bulbi</vt:lpstr>
      <vt:lpstr>Shift or rotation of ostium bulbi</vt:lpstr>
      <vt:lpstr>PowerPoint Presentation</vt:lpstr>
      <vt:lpstr>DEVELOPMENT OF THE TRUNCUS SWELLINGS AND CONUS RIDGES</vt:lpstr>
      <vt:lpstr> </vt:lpstr>
      <vt:lpstr>PowerPoint Presentation</vt:lpstr>
      <vt:lpstr>PowerPoint Presentation</vt:lpstr>
      <vt:lpstr>Truncal septum</vt:lpstr>
      <vt:lpstr>PowerPoint Presentation</vt:lpstr>
      <vt:lpstr>PowerPoint Presentation</vt:lpstr>
      <vt:lpstr>Conus cordis </vt:lpstr>
      <vt:lpstr>Conus cordis </vt:lpstr>
      <vt:lpstr>Sagital section</vt:lpstr>
      <vt:lpstr>Conotruncal ridges</vt:lpstr>
      <vt:lpstr>PowerPoint Presentation</vt:lpstr>
      <vt:lpstr>PowerPoint Presentation</vt:lpstr>
      <vt:lpstr>PowerPoint Presentation</vt:lpstr>
      <vt:lpstr>Outcome of conotruncal rotation</vt:lpstr>
      <vt:lpstr>PowerPoint Presentation</vt:lpstr>
      <vt:lpstr>PowerPoint Presentation</vt:lpstr>
      <vt:lpstr>PowerPoint Presentation</vt:lpstr>
      <vt:lpstr>PowerPoint Presentation</vt:lpstr>
      <vt:lpstr>FORMATION OF THE AORTIC ARCHES</vt:lpstr>
      <vt:lpstr>Aortic arches </vt:lpstr>
      <vt:lpstr>Aortic arches </vt:lpstr>
      <vt:lpstr>PowerPoint Presentation</vt:lpstr>
      <vt:lpstr>PowerPoint Presentation</vt:lpstr>
      <vt:lpstr>Aortic arches </vt:lpstr>
      <vt:lpstr>Other Changes </vt:lpstr>
      <vt:lpstr>Other Changes </vt:lpstr>
      <vt:lpstr>Intersegmental Arteries</vt:lpstr>
      <vt:lpstr>Conotruncal defects</vt:lpstr>
      <vt:lpstr>Conotruncal defects</vt:lpstr>
      <vt:lpstr>Conotruncal defects</vt:lpstr>
      <vt:lpstr>Conotruncal defects</vt:lpstr>
      <vt:lpstr>TETROLOGY OF FALLOT</vt:lpstr>
      <vt:lpstr>Common arterial trunk (CAT)</vt:lpstr>
      <vt:lpstr>PowerPoint Presentation</vt:lpstr>
      <vt:lpstr>PowerPoint Presentation</vt:lpstr>
      <vt:lpstr>TRANSPOSITION OF GREAT ARTERIES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switch operation</vt:lpstr>
      <vt:lpstr>PowerPoint Presentation</vt:lpstr>
      <vt:lpstr>DORV</vt:lpstr>
      <vt:lpstr>Arterial system defects</vt:lpstr>
      <vt:lpstr>Interrupted Aortic Arch</vt:lpstr>
      <vt:lpstr>PowerPoint Presentation</vt:lpstr>
      <vt:lpstr>PowerPoint Presentation</vt:lpstr>
      <vt:lpstr>Coarctation of aorta </vt:lpstr>
      <vt:lpstr>PowerPoint Presentation</vt:lpstr>
      <vt:lpstr>Pseudocoarctation </vt:lpstr>
      <vt:lpstr>ARCH ABNORMALITIES</vt:lpstr>
      <vt:lpstr>    Normal left aortic arch</vt:lpstr>
      <vt:lpstr>    bovine arch anomaly</vt:lpstr>
      <vt:lpstr>Left aortic arch with aberrant right subclavian artery </vt:lpstr>
      <vt:lpstr>PowerPoint Presentation</vt:lpstr>
      <vt:lpstr>Left circumflex aorta </vt:lpstr>
      <vt:lpstr>Right aortic arch </vt:lpstr>
      <vt:lpstr>Cervical aortic arch</vt:lpstr>
      <vt:lpstr>Double aortic arch </vt:lpstr>
      <vt:lpstr>Double aortic arch </vt:lpstr>
      <vt:lpstr>Other variants-vascular rings:</vt:lpstr>
      <vt:lpstr>Summary highlights: </vt:lpstr>
      <vt:lpstr>Aortic arches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 - Conotruncal development</dc:title>
  <dc:creator>ASUS</dc:creator>
  <cp:lastModifiedBy>Guest User</cp:lastModifiedBy>
  <cp:revision>196</cp:revision>
  <dcterms:created xsi:type="dcterms:W3CDTF">2012-11-06T14:16:03Z</dcterms:created>
  <dcterms:modified xsi:type="dcterms:W3CDTF">2024-04-14T13:14:20Z</dcterms:modified>
</cp:coreProperties>
</file>